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471" r:id="rId2"/>
    <p:sldId id="472" r:id="rId3"/>
    <p:sldId id="474" r:id="rId4"/>
    <p:sldId id="274" r:id="rId5"/>
    <p:sldId id="457" r:id="rId6"/>
    <p:sldId id="458" r:id="rId7"/>
    <p:sldId id="459" r:id="rId8"/>
    <p:sldId id="460" r:id="rId9"/>
    <p:sldId id="461" r:id="rId10"/>
    <p:sldId id="462" r:id="rId11"/>
    <p:sldId id="475" r:id="rId12"/>
    <p:sldId id="478" r:id="rId13"/>
    <p:sldId id="476" r:id="rId14"/>
    <p:sldId id="479" r:id="rId15"/>
    <p:sldId id="491" r:id="rId16"/>
    <p:sldId id="342" r:id="rId17"/>
    <p:sldId id="480" r:id="rId18"/>
    <p:sldId id="371" r:id="rId19"/>
    <p:sldId id="365" r:id="rId20"/>
    <p:sldId id="486" r:id="rId21"/>
    <p:sldId id="375" r:id="rId22"/>
    <p:sldId id="484" r:id="rId23"/>
    <p:sldId id="485" r:id="rId24"/>
    <p:sldId id="363" r:id="rId25"/>
    <p:sldId id="487" r:id="rId26"/>
    <p:sldId id="488" r:id="rId27"/>
    <p:sldId id="489" r:id="rId28"/>
    <p:sldId id="492" r:id="rId29"/>
    <p:sldId id="372" r:id="rId30"/>
    <p:sldId id="483" r:id="rId31"/>
    <p:sldId id="373" r:id="rId32"/>
    <p:sldId id="377" r:id="rId33"/>
    <p:sldId id="481" r:id="rId34"/>
    <p:sldId id="392" r:id="rId35"/>
    <p:sldId id="482" r:id="rId36"/>
    <p:sldId id="380" r:id="rId37"/>
    <p:sldId id="473"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3E42"/>
    <a:srgbClr val="DB4B4F"/>
    <a:srgbClr val="BC1A31"/>
    <a:srgbClr val="C00000"/>
    <a:srgbClr val="BF1929"/>
    <a:srgbClr val="009900"/>
    <a:srgbClr val="00CC66"/>
    <a:srgbClr val="A50020"/>
    <a:srgbClr val="9A3539"/>
    <a:srgbClr val="C64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8" autoAdjust="0"/>
    <p:restoredTop sz="96424" autoAdjust="0"/>
  </p:normalViewPr>
  <p:slideViewPr>
    <p:cSldViewPr snapToGrid="0">
      <p:cViewPr varScale="1">
        <p:scale>
          <a:sx n="104" d="100"/>
          <a:sy n="104" d="100"/>
        </p:scale>
        <p:origin x="99" y="63"/>
      </p:cViewPr>
      <p:guideLst>
        <p:guide orient="horz" pos="2160"/>
        <p:guide pos="3840"/>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33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136F7-82EA-4EB5-959F-2EC2D11C8860}" type="datetimeFigureOut">
              <a:rPr lang="zh-CN" altLang="en-US" smtClean="0"/>
              <a:t>2022/1/20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3B544-2142-4AF7-A4D9-A1D1E990935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t>34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35</a:t>
            </a:fld>
            <a:endParaRPr lang="zh-CN" altLang="en-US"/>
          </a:p>
        </p:txBody>
      </p:sp>
    </p:spTree>
    <p:extLst>
      <p:ext uri="{BB962C8B-B14F-4D97-AF65-F5344CB8AC3E}">
        <p14:creationId xmlns:p14="http://schemas.microsoft.com/office/powerpoint/2010/main" val="378234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36</a:t>
            </a:fld>
            <a:endParaRPr lang="zh-CN" altLang="en-US"/>
          </a:p>
        </p:txBody>
      </p:sp>
    </p:spTree>
    <p:extLst>
      <p:ext uri="{BB962C8B-B14F-4D97-AF65-F5344CB8AC3E}">
        <p14:creationId xmlns:p14="http://schemas.microsoft.com/office/powerpoint/2010/main" val="246077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t>12</a:t>
            </a:fld>
            <a:endParaRPr lang="zh-CN" altLang="en-US"/>
          </a:p>
        </p:txBody>
      </p:sp>
    </p:spTree>
    <p:extLst>
      <p:ext uri="{BB962C8B-B14F-4D97-AF65-F5344CB8AC3E}">
        <p14:creationId xmlns:p14="http://schemas.microsoft.com/office/powerpoint/2010/main" val="2506079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17</a:t>
            </a:fld>
            <a:endParaRPr lang="zh-CN" altLang="en-US"/>
          </a:p>
        </p:txBody>
      </p:sp>
    </p:spTree>
    <p:extLst>
      <p:ext uri="{BB962C8B-B14F-4D97-AF65-F5344CB8AC3E}">
        <p14:creationId xmlns:p14="http://schemas.microsoft.com/office/powerpoint/2010/main" val="366988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18</a:t>
            </a:fld>
            <a:endParaRPr lang="zh-CN" altLang="en-US"/>
          </a:p>
        </p:txBody>
      </p:sp>
    </p:spTree>
    <p:extLst>
      <p:ext uri="{BB962C8B-B14F-4D97-AF65-F5344CB8AC3E}">
        <p14:creationId xmlns:p14="http://schemas.microsoft.com/office/powerpoint/2010/main" val="1409734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ACA3C0-9432-4785-9B4E-A212BDE136AE}" type="slidenum">
              <a:rPr lang="zh-CN" altLang="en-US" smtClean="0"/>
              <a:t>32</a:t>
            </a:fld>
            <a:endParaRPr lang="zh-CN" altLang="en-US"/>
          </a:p>
        </p:txBody>
      </p:sp>
    </p:spTree>
    <p:extLst>
      <p:ext uri="{BB962C8B-B14F-4D97-AF65-F5344CB8AC3E}">
        <p14:creationId xmlns:p14="http://schemas.microsoft.com/office/powerpoint/2010/main" val="39283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33</a:t>
            </a:fld>
            <a:endParaRPr lang="zh-CN" altLang="en-US"/>
          </a:p>
        </p:txBody>
      </p:sp>
    </p:spTree>
    <p:extLst>
      <p:ext uri="{BB962C8B-B14F-4D97-AF65-F5344CB8AC3E}">
        <p14:creationId xmlns:p14="http://schemas.microsoft.com/office/powerpoint/2010/main" val="118180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日期占位符 1"/>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331ED3F-FD14-49D3-9E15-5868A59A8E04}"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t>‹#›</a:t>
            </a:fld>
            <a:endParaRPr lang="zh-CN"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1ED3F-FD14-49D3-9E15-5868A59A8E04}" type="datetimeFigureOut">
              <a:rPr lang="zh-CN" altLang="en-US" smtClean="0"/>
              <a:t>2022/1/20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F5077-6423-43DB-B24E-21562C216B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矩形 6"/>
          <p:cNvSpPr/>
          <p:nvPr/>
        </p:nvSpPr>
        <p:spPr>
          <a:xfrm>
            <a:off x="0" y="0"/>
            <a:ext cx="12192000" cy="342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075" y="818521"/>
            <a:ext cx="10432332" cy="4696232"/>
          </a:xfrm>
          <a:prstGeom prst="rect">
            <a:avLst/>
          </a:prstGeom>
          <a:ln>
            <a:noFill/>
          </a:ln>
          <a:effectLst>
            <a:outerShdw blurRad="292100" dist="139700" dir="2700000" algn="tl" rotWithShape="0">
              <a:srgbClr val="333333">
                <a:alpha val="65000"/>
              </a:srgbClr>
            </a:outerShdw>
          </a:effectLst>
        </p:spPr>
      </p:pic>
      <p:grpSp>
        <p:nvGrpSpPr>
          <p:cNvPr id="9" name="组合 8"/>
          <p:cNvGrpSpPr/>
          <p:nvPr/>
        </p:nvGrpSpPr>
        <p:grpSpPr>
          <a:xfrm>
            <a:off x="680682" y="3768501"/>
            <a:ext cx="10849686" cy="1651677"/>
            <a:chOff x="680682" y="3053673"/>
            <a:chExt cx="10849686" cy="1651677"/>
          </a:xfrm>
          <a:solidFill>
            <a:srgbClr val="C00000">
              <a:alpha val="54118"/>
            </a:srgbClr>
          </a:solidFill>
        </p:grpSpPr>
        <p:sp>
          <p:nvSpPr>
            <p:cNvPr id="11" name="矩形 10"/>
            <p:cNvSpPr/>
            <p:nvPr/>
          </p:nvSpPr>
          <p:spPr>
            <a:xfrm>
              <a:off x="680683" y="3263899"/>
              <a:ext cx="10849685" cy="1441451"/>
            </a:xfrm>
            <a:prstGeom prst="rect">
              <a:avLst/>
            </a:prstGeom>
            <a:solidFill>
              <a:srgbClr val="BC1A31">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a:off x="680682" y="3053673"/>
              <a:ext cx="208677" cy="21022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flipH="1">
              <a:off x="11321691" y="3053673"/>
              <a:ext cx="208677" cy="21022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1183406" y="4037732"/>
            <a:ext cx="9318564" cy="1323439"/>
          </a:xfrm>
          <a:prstGeom prst="rect">
            <a:avLst/>
          </a:prstGeom>
          <a:noFill/>
        </p:spPr>
        <p:txBody>
          <a:bodyPr wrap="square" rtlCol="0">
            <a:spAutoFit/>
          </a:bodyPr>
          <a:lstStyle/>
          <a:p>
            <a:pPr algn="ctr"/>
            <a:r>
              <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外国语言文学学科</a:t>
            </a:r>
          </a:p>
          <a:p>
            <a:pPr algn="ctr"/>
            <a:r>
              <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放权改革方案</a:t>
            </a:r>
          </a:p>
        </p:txBody>
      </p:sp>
      <p:sp>
        <p:nvSpPr>
          <p:cNvPr id="20" name="矩形 19"/>
          <p:cNvSpPr/>
          <p:nvPr/>
        </p:nvSpPr>
        <p:spPr>
          <a:xfrm>
            <a:off x="2779059" y="5504553"/>
            <a:ext cx="6275294" cy="1059521"/>
          </a:xfrm>
          <a:prstGeom prst="rect">
            <a:avLst/>
          </a:prstGeom>
        </p:spPr>
        <p:txBody>
          <a:bodyPr wrap="square">
            <a:spAutoFit/>
          </a:bodyPr>
          <a:lstStyle/>
          <a:p>
            <a:pPr algn="ctr">
              <a:lnSpc>
                <a:spcPct val="150000"/>
              </a:lnSpc>
            </a:pPr>
            <a:r>
              <a:rPr lang="zh-CN" altLang="en-US"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报告人：陈明</a:t>
            </a:r>
            <a:endParaRPr lang="en-US" altLang="zh-CN" sz="24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endParaRPr>
          </a:p>
          <a:p>
            <a:pPr algn="ctr">
              <a:lnSpc>
                <a:spcPct val="150000"/>
              </a:lnSpc>
            </a:pPr>
            <a:r>
              <a:rPr lang="en-US" altLang="zh-CN" sz="2000" b="1">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2022</a:t>
            </a:r>
            <a:r>
              <a:rPr lang="zh-CN" altLang="en-US" sz="2000" b="1">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年</a:t>
            </a:r>
            <a:r>
              <a:rPr lang="en-US" altLang="zh-CN"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1</a:t>
            </a:r>
            <a:r>
              <a:rPr lang="zh-CN" altLang="en-US"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月</a:t>
            </a:r>
            <a:r>
              <a:rPr lang="en-US" altLang="zh-CN"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20</a:t>
            </a:r>
            <a:r>
              <a:rPr lang="zh-CN" altLang="en-US" sz="20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日</a:t>
            </a:r>
            <a:endParaRPr lang="zh-CN" altLang="en-US" sz="2000" dirty="0">
              <a:solidFill>
                <a:schemeClr val="tx1">
                  <a:lumMod val="75000"/>
                  <a:lumOff val="25000"/>
                </a:schemeClr>
              </a:solidFill>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1437063" y="179871"/>
            <a:ext cx="7299004" cy="662554"/>
          </a:xfrm>
          <a:prstGeom prst="rect">
            <a:avLst/>
          </a:prstGeom>
        </p:spPr>
        <p:txBody>
          <a:bodyPr wrap="square">
            <a:spAutoFit/>
          </a:bodyPr>
          <a:lstStyle/>
          <a:p>
            <a:pPr>
              <a:lnSpc>
                <a:spcPct val="150000"/>
              </a:lnSpc>
              <a:defRPr/>
            </a:pPr>
            <a:r>
              <a:rPr lang="zh-CN" altLang="en-US" sz="2800" b="1" dirty="0">
                <a:solidFill>
                  <a:srgbClr val="8A0000"/>
                </a:solidFill>
                <a:latin typeface="微软雅黑" panose="020B0503020204020204" pitchFamily="34" charset="-122"/>
                <a:ea typeface="微软雅黑" panose="020B0503020204020204" pitchFamily="34" charset="-122"/>
              </a:rPr>
              <a:t>（六）改革突破：深化改革增强教师队伍活力</a:t>
            </a:r>
          </a:p>
        </p:txBody>
      </p:sp>
      <p:sp>
        <p:nvSpPr>
          <p:cNvPr id="37" name="矩形 36"/>
          <p:cNvSpPr/>
          <p:nvPr/>
        </p:nvSpPr>
        <p:spPr>
          <a:xfrm>
            <a:off x="526515" y="1154505"/>
            <a:ext cx="10368793" cy="874407"/>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深化</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人事综合改革</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，积极制定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精准支持外语学科队伍建设试点方案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，实施教学科研职位分系列管理聘用制度，实行不同的支持模式，</a:t>
            </a:r>
            <a:r>
              <a:rPr lang="zh-CN" altLang="en-US" b="1" dirty="0">
                <a:solidFill>
                  <a:srgbClr val="C00000"/>
                </a:solidFill>
                <a:latin typeface="微软雅黑" panose="020B0503020204020204" pitchFamily="34" charset="-122"/>
                <a:ea typeface="微软雅黑" panose="020B0503020204020204" pitchFamily="34" charset="-122"/>
              </a:rPr>
              <a:t>构建人才招聘、评估考核和激励晋升制度体系</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526515" y="2109474"/>
            <a:ext cx="11550942" cy="874407"/>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着力</a:t>
            </a:r>
            <a:r>
              <a:rPr lang="zh-CN" altLang="en-US" b="1" dirty="0">
                <a:solidFill>
                  <a:srgbClr val="C00000"/>
                </a:solidFill>
                <a:latin typeface="微软雅黑" panose="020B0503020204020204" pitchFamily="34" charset="-122"/>
                <a:ea typeface="微软雅黑" panose="020B0503020204020204" pitchFamily="34" charset="-122"/>
              </a:rPr>
              <a:t>打造教师成长服务平台</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，有针对性地组织各项教师业务能力培训，设立卡塔尔中东讲席、诗琳通泰学讲席等项目，对优秀学者进行精准支持，为有潜力的教师提供有竞争力的绩效保障</a:t>
            </a:r>
            <a:endParaRPr lang="zh-CN" altLang="en-US" kern="1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nvPicPr>
        <p:blipFill>
          <a:blip r:embed="rId2"/>
          <a:stretch>
            <a:fillRect/>
          </a:stretch>
        </p:blipFill>
        <p:spPr>
          <a:xfrm rot="232354">
            <a:off x="9343415" y="2913384"/>
            <a:ext cx="2353318" cy="3482039"/>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a:stretch>
            <a:fillRect/>
          </a:stretch>
        </p:blipFill>
        <p:spPr>
          <a:xfrm rot="21266414">
            <a:off x="8478088" y="2873740"/>
            <a:ext cx="2403200" cy="3379097"/>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4"/>
          <a:stretch>
            <a:fillRect/>
          </a:stretch>
        </p:blipFill>
        <p:spPr>
          <a:xfrm rot="357978">
            <a:off x="9543947" y="3812260"/>
            <a:ext cx="1752755" cy="256917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5"/>
          <a:stretch>
            <a:fillRect/>
          </a:stretch>
        </p:blipFill>
        <p:spPr>
          <a:xfrm rot="20806876">
            <a:off x="7493449" y="3560506"/>
            <a:ext cx="1974345" cy="2784249"/>
          </a:xfrm>
          <a:prstGeom prst="rect">
            <a:avLst/>
          </a:prstGeom>
          <a:ln>
            <a:noFill/>
          </a:ln>
          <a:effectLst>
            <a:outerShdw blurRad="292100" dist="139700" dir="2700000" algn="tl" rotWithShape="0">
              <a:srgbClr val="333333">
                <a:alpha val="65000"/>
              </a:srgbClr>
            </a:outerShdw>
          </a:effectLst>
        </p:spPr>
      </p:pic>
      <p:grpSp>
        <p:nvGrpSpPr>
          <p:cNvPr id="19" name="组合 18"/>
          <p:cNvGrpSpPr/>
          <p:nvPr/>
        </p:nvGrpSpPr>
        <p:grpSpPr>
          <a:xfrm>
            <a:off x="0" y="6705904"/>
            <a:ext cx="12192000" cy="150435"/>
            <a:chOff x="0" y="2714172"/>
            <a:chExt cx="3686629" cy="1429658"/>
          </a:xfrm>
        </p:grpSpPr>
        <p:sp>
          <p:nvSpPr>
            <p:cNvPr id="20" name="矩形 19"/>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6" name="矩形 25"/>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7" name="矩形 26"/>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28" name="组合 27"/>
          <p:cNvGrpSpPr/>
          <p:nvPr/>
        </p:nvGrpSpPr>
        <p:grpSpPr>
          <a:xfrm>
            <a:off x="562611" y="351909"/>
            <a:ext cx="1009408" cy="501038"/>
            <a:chOff x="680598" y="541180"/>
            <a:chExt cx="1009408" cy="501038"/>
          </a:xfrm>
        </p:grpSpPr>
        <p:sp>
          <p:nvSpPr>
            <p:cNvPr id="29" name="矩形 28"/>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30" name="矩形 29"/>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1" name="矩形 30"/>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2" name="矩形 31"/>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aphicFrame>
        <p:nvGraphicFramePr>
          <p:cNvPr id="22" name="表格 21">
            <a:extLst>
              <a:ext uri="{FF2B5EF4-FFF2-40B4-BE49-F238E27FC236}">
                <a16:creationId xmlns:a16="http://schemas.microsoft.com/office/drawing/2014/main" id="{A8768C84-614C-49C3-8287-6A200B142513}"/>
              </a:ext>
            </a:extLst>
          </p:cNvPr>
          <p:cNvGraphicFramePr>
            <a:graphicFrameLocks noGrp="1"/>
          </p:cNvGraphicFramePr>
          <p:nvPr>
            <p:extLst>
              <p:ext uri="{D42A27DB-BD31-4B8C-83A1-F6EECF244321}">
                <p14:modId xmlns:p14="http://schemas.microsoft.com/office/powerpoint/2010/main" val="391254214"/>
              </p:ext>
            </p:extLst>
          </p:nvPr>
        </p:nvGraphicFramePr>
        <p:xfrm>
          <a:off x="195740" y="3049439"/>
          <a:ext cx="7832536" cy="2858602"/>
        </p:xfrm>
        <a:graphic>
          <a:graphicData uri="http://schemas.openxmlformats.org/drawingml/2006/table">
            <a:tbl>
              <a:tblPr>
                <a:tableStyleId>{5C22544A-7EE6-4342-B048-85BDC9FD1C3A}</a:tableStyleId>
              </a:tblPr>
              <a:tblGrid>
                <a:gridCol w="602449">
                  <a:extLst>
                    <a:ext uri="{9D8B030D-6E8A-4147-A177-3AD203B41FA5}">
                      <a16:colId xmlns:a16="http://schemas.microsoft.com/office/drawing/2014/main" val="151028727"/>
                    </a:ext>
                  </a:extLst>
                </a:gridCol>
                <a:gridCol w="527272">
                  <a:extLst>
                    <a:ext uri="{9D8B030D-6E8A-4147-A177-3AD203B41FA5}">
                      <a16:colId xmlns:a16="http://schemas.microsoft.com/office/drawing/2014/main" val="2374643307"/>
                    </a:ext>
                  </a:extLst>
                </a:gridCol>
                <a:gridCol w="1535185">
                  <a:extLst>
                    <a:ext uri="{9D8B030D-6E8A-4147-A177-3AD203B41FA5}">
                      <a16:colId xmlns:a16="http://schemas.microsoft.com/office/drawing/2014/main" val="1226203226"/>
                    </a:ext>
                  </a:extLst>
                </a:gridCol>
                <a:gridCol w="587646">
                  <a:extLst>
                    <a:ext uri="{9D8B030D-6E8A-4147-A177-3AD203B41FA5}">
                      <a16:colId xmlns:a16="http://schemas.microsoft.com/office/drawing/2014/main" val="1919282567"/>
                    </a:ext>
                  </a:extLst>
                </a:gridCol>
                <a:gridCol w="689858">
                  <a:extLst>
                    <a:ext uri="{9D8B030D-6E8A-4147-A177-3AD203B41FA5}">
                      <a16:colId xmlns:a16="http://schemas.microsoft.com/office/drawing/2014/main" val="1566398018"/>
                    </a:ext>
                  </a:extLst>
                </a:gridCol>
                <a:gridCol w="641313">
                  <a:extLst>
                    <a:ext uri="{9D8B030D-6E8A-4147-A177-3AD203B41FA5}">
                      <a16:colId xmlns:a16="http://schemas.microsoft.com/office/drawing/2014/main" val="2589918470"/>
                    </a:ext>
                  </a:extLst>
                </a:gridCol>
                <a:gridCol w="602599">
                  <a:extLst>
                    <a:ext uri="{9D8B030D-6E8A-4147-A177-3AD203B41FA5}">
                      <a16:colId xmlns:a16="http://schemas.microsoft.com/office/drawing/2014/main" val="109030550"/>
                    </a:ext>
                  </a:extLst>
                </a:gridCol>
                <a:gridCol w="628908">
                  <a:extLst>
                    <a:ext uri="{9D8B030D-6E8A-4147-A177-3AD203B41FA5}">
                      <a16:colId xmlns:a16="http://schemas.microsoft.com/office/drawing/2014/main" val="401993871"/>
                    </a:ext>
                  </a:extLst>
                </a:gridCol>
                <a:gridCol w="672435">
                  <a:extLst>
                    <a:ext uri="{9D8B030D-6E8A-4147-A177-3AD203B41FA5}">
                      <a16:colId xmlns:a16="http://schemas.microsoft.com/office/drawing/2014/main" val="2474593677"/>
                    </a:ext>
                  </a:extLst>
                </a:gridCol>
                <a:gridCol w="582049">
                  <a:extLst>
                    <a:ext uri="{9D8B030D-6E8A-4147-A177-3AD203B41FA5}">
                      <a16:colId xmlns:a16="http://schemas.microsoft.com/office/drawing/2014/main" val="2008534513"/>
                    </a:ext>
                  </a:extLst>
                </a:gridCol>
                <a:gridCol w="762822">
                  <a:extLst>
                    <a:ext uri="{9D8B030D-6E8A-4147-A177-3AD203B41FA5}">
                      <a16:colId xmlns:a16="http://schemas.microsoft.com/office/drawing/2014/main" val="1883845674"/>
                    </a:ext>
                  </a:extLst>
                </a:gridCol>
              </a:tblGrid>
              <a:tr h="304107">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类 别</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系列</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职  位</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人数</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31-35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36-40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41-45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46-50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51-55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56-60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60</a:t>
                      </a:r>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以上</a:t>
                      </a:r>
                    </a:p>
                  </a:txBody>
                  <a:tcPr marL="8881" marR="8881" marT="8881" marB="0" anchor="ctr">
                    <a:solidFill>
                      <a:srgbClr val="8A0000"/>
                    </a:solidFill>
                  </a:tcPr>
                </a:tc>
                <a:extLst>
                  <a:ext uri="{0D108BD9-81ED-4DB2-BD59-A6C34878D82A}">
                    <a16:rowId xmlns:a16="http://schemas.microsoft.com/office/drawing/2014/main" val="3473040533"/>
                  </a:ext>
                </a:extLst>
              </a:tr>
              <a:tr h="237933">
                <a:tc rowSpan="7">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新体制</a:t>
                      </a:r>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60</a:t>
                      </a: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28%</a:t>
                      </a:r>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6">
                        <a:lumMod val="20000"/>
                        <a:lumOff val="80000"/>
                      </a:schemeClr>
                    </a:solidFill>
                  </a:tcPr>
                </a:tc>
                <a:tc rowSpan="4">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教研系列</a:t>
                      </a:r>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52</a:t>
                      </a:r>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博雅讲席</a:t>
                      </a:r>
                      <a:r>
                        <a:rPr lang="en-US" altLang="zh-CN" sz="1400" b="1" kern="1200" dirty="0">
                          <a:solidFill>
                            <a:srgbClr val="404040"/>
                          </a:solidFill>
                          <a:latin typeface="微软雅黑" panose="020B0503020204020204" pitchFamily="34" charset="-122"/>
                          <a:ea typeface="微软雅黑" panose="020B0503020204020204" pitchFamily="34" charset="-122"/>
                          <a:cs typeface="+mn-cs"/>
                        </a:rPr>
                        <a:t>/</a:t>
                      </a:r>
                      <a:r>
                        <a:rPr lang="zh-CN" altLang="en-US" sz="1400" b="1" kern="1200" dirty="0">
                          <a:solidFill>
                            <a:srgbClr val="404040"/>
                          </a:solidFill>
                          <a:latin typeface="微软雅黑" panose="020B0503020204020204" pitchFamily="34" charset="-122"/>
                          <a:ea typeface="微软雅黑" panose="020B0503020204020204" pitchFamily="34" charset="-122"/>
                          <a:cs typeface="+mn-cs"/>
                        </a:rPr>
                        <a:t>特聘教授</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5</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a:t>
                      </a:r>
                    </a:p>
                  </a:txBody>
                  <a:tcPr marL="8881" marR="8881" marT="8881" marB="0" anchor="ctr">
                    <a:solidFill>
                      <a:schemeClr val="accent5">
                        <a:lumMod val="20000"/>
                        <a:lumOff val="80000"/>
                      </a:schemeClr>
                    </a:solidFill>
                  </a:tcPr>
                </a:tc>
                <a:extLst>
                  <a:ext uri="{0D108BD9-81ED-4DB2-BD59-A6C34878D82A}">
                    <a16:rowId xmlns:a16="http://schemas.microsoft.com/office/drawing/2014/main" val="3424691399"/>
                  </a:ext>
                </a:extLst>
              </a:tr>
              <a:tr h="237933">
                <a:tc vMerge="1">
                  <a:txBody>
                    <a:bodyPr/>
                    <a:lstStyle/>
                    <a:p>
                      <a:endParaRPr lang="zh-CN" altLang="en-US"/>
                    </a:p>
                  </a:txBody>
                  <a:tcPr/>
                </a:tc>
                <a:tc vMerge="1">
                  <a:txBody>
                    <a:bodyPr/>
                    <a:lstStyle/>
                    <a:p>
                      <a:endParaRPr lang="zh-CN" altLang="en-US"/>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长聘副教授</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12</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6</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zh-CN" altLang="en-US" sz="1400" b="1" kern="120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5">
                        <a:lumMod val="20000"/>
                        <a:lumOff val="80000"/>
                      </a:schemeClr>
                    </a:solidFill>
                  </a:tcPr>
                </a:tc>
                <a:extLst>
                  <a:ext uri="{0D108BD9-81ED-4DB2-BD59-A6C34878D82A}">
                    <a16:rowId xmlns:a16="http://schemas.microsoft.com/office/drawing/2014/main" val="3696564083"/>
                  </a:ext>
                </a:extLst>
              </a:tr>
              <a:tr h="201578">
                <a:tc vMerge="1">
                  <a:txBody>
                    <a:bodyPr/>
                    <a:lstStyle/>
                    <a:p>
                      <a:endParaRPr lang="zh-CN" altLang="en-US"/>
                    </a:p>
                  </a:txBody>
                  <a:tcPr/>
                </a:tc>
                <a:tc vMerge="1">
                  <a:txBody>
                    <a:bodyPr/>
                    <a:lstStyle/>
                    <a:p>
                      <a:endParaRPr lang="zh-CN" altLang="en-US"/>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预聘副教授</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extLst>
                  <a:ext uri="{0D108BD9-81ED-4DB2-BD59-A6C34878D82A}">
                    <a16:rowId xmlns:a16="http://schemas.microsoft.com/office/drawing/2014/main" val="283964060"/>
                  </a:ext>
                </a:extLst>
              </a:tr>
              <a:tr h="210209">
                <a:tc vMerge="1">
                  <a:txBody>
                    <a:bodyPr/>
                    <a:lstStyle/>
                    <a:p>
                      <a:endParaRPr lang="zh-CN" altLang="en-US"/>
                    </a:p>
                  </a:txBody>
                  <a:tcPr/>
                </a:tc>
                <a:tc vMerge="1">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400" b="1" kern="1200" dirty="0">
                          <a:solidFill>
                            <a:srgbClr val="404040"/>
                          </a:solidFill>
                          <a:latin typeface="微软雅黑" panose="020B0503020204020204" pitchFamily="34" charset="-122"/>
                          <a:ea typeface="微软雅黑" panose="020B0503020204020204" pitchFamily="34" charset="-122"/>
                          <a:cs typeface="+mn-cs"/>
                        </a:rPr>
                        <a:t>助理教授</a:t>
                      </a:r>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33</a:t>
                      </a:r>
                    </a:p>
                  </a:txBody>
                  <a:tcPr marL="8881" marR="8881" marT="8881" marB="0" anchor="ctr">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kern="1200" dirty="0">
                          <a:solidFill>
                            <a:srgbClr val="404040"/>
                          </a:solidFill>
                          <a:latin typeface="微软雅黑" panose="020B0503020204020204" pitchFamily="34" charset="-122"/>
                          <a:ea typeface="微软雅黑" panose="020B0503020204020204" pitchFamily="34" charset="-122"/>
                          <a:cs typeface="+mn-cs"/>
                        </a:rPr>
                        <a:t>17</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13</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a:t>
                      </a: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5">
                        <a:lumMod val="20000"/>
                        <a:lumOff val="80000"/>
                      </a:schemeClr>
                    </a:solidFill>
                  </a:tcPr>
                </a:tc>
                <a:extLst>
                  <a:ext uri="{0D108BD9-81ED-4DB2-BD59-A6C34878D82A}">
                    <a16:rowId xmlns:a16="http://schemas.microsoft.com/office/drawing/2014/main" val="3465112320"/>
                  </a:ext>
                </a:extLst>
              </a:tr>
              <a:tr h="179611">
                <a:tc vMerge="1">
                  <a:txBody>
                    <a:bodyPr/>
                    <a:lstStyle/>
                    <a:p>
                      <a:endParaRPr lang="zh-CN" altLang="en-US"/>
                    </a:p>
                  </a:txBody>
                  <a:tcPr/>
                </a:tc>
                <a:tc rowSpan="3">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教学系列</a:t>
                      </a:r>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8</a:t>
                      </a:r>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教学教授</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4</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extLst>
                  <a:ext uri="{0D108BD9-81ED-4DB2-BD59-A6C34878D82A}">
                    <a16:rowId xmlns:a16="http://schemas.microsoft.com/office/drawing/2014/main" val="2178375672"/>
                  </a:ext>
                </a:extLst>
              </a:tr>
              <a:tr h="199703">
                <a:tc vMerge="1">
                  <a:txBody>
                    <a:bodyPr/>
                    <a:lstStyle/>
                    <a:p>
                      <a:endParaRPr lang="zh-CN" altLang="en-US"/>
                    </a:p>
                  </a:txBody>
                  <a:tcPr/>
                </a:tc>
                <a:tc vMerge="1">
                  <a:txBody>
                    <a:bodyPr/>
                    <a:lstStyle/>
                    <a:p>
                      <a:endParaRPr lang="zh-CN" altLang="en-US"/>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教学副教授</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2">
                        <a:lumMod val="20000"/>
                        <a:lumOff val="80000"/>
                      </a:schemeClr>
                    </a:solidFill>
                  </a:tcPr>
                </a:tc>
                <a:extLst>
                  <a:ext uri="{0D108BD9-81ED-4DB2-BD59-A6C34878D82A}">
                    <a16:rowId xmlns:a16="http://schemas.microsoft.com/office/drawing/2014/main" val="1535455586"/>
                  </a:ext>
                </a:extLst>
              </a:tr>
              <a:tr h="237933">
                <a:tc vMerge="1">
                  <a:txBody>
                    <a:bodyPr/>
                    <a:lstStyle/>
                    <a:p>
                      <a:endParaRPr lang="zh-CN" altLang="en-US"/>
                    </a:p>
                  </a:txBody>
                  <a:tcPr/>
                </a:tc>
                <a:tc vMerge="1">
                  <a:txBody>
                    <a:bodyPr/>
                    <a:lstStyle/>
                    <a:p>
                      <a:pPr marL="0" algn="ctr" defTabSz="914400" rtl="0" eaLnBrk="1" fontAlgn="ctr" latinLnBrk="0" hangingPunct="1"/>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教学讲师</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　</a:t>
                      </a:r>
                    </a:p>
                  </a:txBody>
                  <a:tcPr marL="8881" marR="8881" marT="8881" marB="0" anchor="ctr">
                    <a:solidFill>
                      <a:schemeClr val="accent2">
                        <a:lumMod val="20000"/>
                        <a:lumOff val="80000"/>
                      </a:schemeClr>
                    </a:solidFill>
                  </a:tcPr>
                </a:tc>
                <a:extLst>
                  <a:ext uri="{0D108BD9-81ED-4DB2-BD59-A6C34878D82A}">
                    <a16:rowId xmlns:a16="http://schemas.microsoft.com/office/drawing/2014/main" val="4276594693"/>
                  </a:ext>
                </a:extLst>
              </a:tr>
              <a:tr h="237933">
                <a:tc rowSpan="3" gridSpan="2">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老体制</a:t>
                      </a:r>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156</a:t>
                      </a:r>
                    </a:p>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72%</a:t>
                      </a:r>
                      <a:endParaRPr lang="zh-CN" altLang="en-US"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tc>
                <a:tc rowSpan="3" hMerge="1">
                  <a:txBody>
                    <a:bodyPr/>
                    <a:lstStyle/>
                    <a:p>
                      <a:endParaRPr lang="zh-CN" altLang="en-US"/>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教授</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45</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17</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18</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7</a:t>
                      </a:r>
                    </a:p>
                  </a:txBody>
                  <a:tcPr marL="8881" marR="8881" marT="8881" marB="0" anchor="ctr">
                    <a:solidFill>
                      <a:schemeClr val="accent3">
                        <a:lumMod val="20000"/>
                        <a:lumOff val="80000"/>
                      </a:schemeClr>
                    </a:solidFill>
                  </a:tcPr>
                </a:tc>
                <a:extLst>
                  <a:ext uri="{0D108BD9-81ED-4DB2-BD59-A6C34878D82A}">
                    <a16:rowId xmlns:a16="http://schemas.microsoft.com/office/drawing/2014/main" val="2093169322"/>
                  </a:ext>
                </a:extLst>
              </a:tr>
              <a:tr h="237933">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pitchFamily="34" charset="-122"/>
                          <a:ea typeface="微软雅黑" panose="020B0503020204020204" pitchFamily="34" charset="-122"/>
                          <a:cs typeface="+mn-cs"/>
                        </a:rPr>
                        <a:t>副教授</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77</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23</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23</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21</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8</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extLst>
                  <a:ext uri="{0D108BD9-81ED-4DB2-BD59-A6C34878D82A}">
                    <a16:rowId xmlns:a16="http://schemas.microsoft.com/office/drawing/2014/main" val="3015200297"/>
                  </a:ext>
                </a:extLst>
              </a:tr>
              <a:tr h="237933">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1" fontAlgn="ctr" latinLnBrk="0" hangingPunct="1"/>
                      <a:r>
                        <a:rPr lang="zh-CN" altLang="en-US" sz="1400" b="1" kern="1200">
                          <a:solidFill>
                            <a:srgbClr val="404040"/>
                          </a:solidFill>
                          <a:latin typeface="微软雅黑" panose="020B0503020204020204" pitchFamily="34" charset="-122"/>
                          <a:ea typeface="微软雅黑" panose="020B0503020204020204" pitchFamily="34" charset="-122"/>
                          <a:cs typeface="+mn-cs"/>
                        </a:rPr>
                        <a:t>讲师</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34</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1</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9</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9</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9</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r>
                        <a:rPr lang="en-US" altLang="zh-CN" sz="1400" b="1" kern="1200" dirty="0">
                          <a:solidFill>
                            <a:srgbClr val="404040"/>
                          </a:solidFill>
                          <a:latin typeface="微软雅黑" panose="020B0503020204020204" pitchFamily="34" charset="-122"/>
                          <a:ea typeface="微软雅黑" panose="020B0503020204020204" pitchFamily="34" charset="-122"/>
                          <a:cs typeface="+mn-cs"/>
                        </a:rPr>
                        <a:t>6</a:t>
                      </a: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tc>
                  <a:txBody>
                    <a:bodyPr/>
                    <a:lstStyle/>
                    <a:p>
                      <a:pPr marL="0" algn="ctr" defTabSz="914400" rtl="0" eaLnBrk="1" fontAlgn="ctr" latinLnBrk="0" hangingPunct="1"/>
                      <a:endParaRPr lang="en-US" altLang="zh-CN" sz="1400" b="1" kern="1200" dirty="0">
                        <a:solidFill>
                          <a:srgbClr val="404040"/>
                        </a:solidFill>
                        <a:latin typeface="微软雅黑" panose="020B0503020204020204" pitchFamily="34" charset="-122"/>
                        <a:ea typeface="微软雅黑" panose="020B0503020204020204" pitchFamily="34" charset="-122"/>
                        <a:cs typeface="+mn-cs"/>
                      </a:endParaRPr>
                    </a:p>
                  </a:txBody>
                  <a:tcPr marL="8881" marR="8881" marT="8881" marB="0" anchor="ctr">
                    <a:solidFill>
                      <a:schemeClr val="accent3">
                        <a:lumMod val="20000"/>
                        <a:lumOff val="80000"/>
                      </a:schemeClr>
                    </a:solidFill>
                  </a:tcPr>
                </a:tc>
                <a:extLst>
                  <a:ext uri="{0D108BD9-81ED-4DB2-BD59-A6C34878D82A}">
                    <a16:rowId xmlns:a16="http://schemas.microsoft.com/office/drawing/2014/main" val="3863797176"/>
                  </a:ext>
                </a:extLst>
              </a:tr>
              <a:tr h="237933">
                <a:tc gridSpan="3">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pitchFamily="34" charset="-122"/>
                          <a:ea typeface="微软雅黑" panose="020B0503020204020204" pitchFamily="34" charset="-122"/>
                          <a:cs typeface="+mn-cs"/>
                        </a:rPr>
                        <a:t>合  计</a:t>
                      </a:r>
                    </a:p>
                  </a:txBody>
                  <a:tcPr marL="8881" marR="8881" marT="8881" marB="0" anchor="ctr">
                    <a:solidFill>
                      <a:srgbClr val="8A0000"/>
                    </a:solidFill>
                  </a:tcPr>
                </a:tc>
                <a:tc hMerge="1">
                  <a:txBody>
                    <a:bodyPr/>
                    <a:lstStyle/>
                    <a:p>
                      <a:endParaRPr lang="zh-CN" altLang="en-US"/>
                    </a:p>
                  </a:txBody>
                  <a:tcPr/>
                </a:tc>
                <a:tc hMerge="1">
                  <a:txBody>
                    <a:bodyPr/>
                    <a:lstStyle/>
                    <a:p>
                      <a:endParaRPr lang="zh-CN" altLang="en-US"/>
                    </a:p>
                  </a:txBody>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216</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18</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33</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39</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38</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50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28</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pitchFamily="34" charset="-122"/>
                          <a:ea typeface="微软雅黑" panose="020B0503020204020204" pitchFamily="34" charset="-122"/>
                          <a:cs typeface="+mn-cs"/>
                        </a:rPr>
                        <a:t>10</a:t>
                      </a:r>
                    </a:p>
                  </a:txBody>
                  <a:tcPr marL="8881" marR="8881" marT="8881" marB="0" anchor="ctr">
                    <a:solidFill>
                      <a:srgbClr val="8A0000"/>
                    </a:solidFill>
                  </a:tcPr>
                </a:tc>
                <a:extLst>
                  <a:ext uri="{0D108BD9-81ED-4DB2-BD59-A6C34878D82A}">
                    <a16:rowId xmlns:a16="http://schemas.microsoft.com/office/drawing/2014/main" val="3231625847"/>
                  </a:ext>
                </a:extLst>
              </a:tr>
            </a:tbl>
          </a:graphicData>
        </a:graphic>
      </p:graphicFrame>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5" y="1971199"/>
            <a:ext cx="5538786" cy="3690216"/>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738664"/>
          </a:xfrm>
          <a:prstGeom prst="rect">
            <a:avLst/>
          </a:prstGeom>
        </p:spPr>
        <p:txBody>
          <a:bodyPr wrap="square" lIns="0" tIns="0" rIns="0" bIns="0">
            <a:spAutoFit/>
          </a:bodyPr>
          <a:lstStyle/>
          <a:p>
            <a:pPr lvl="0" algn="ctr">
              <a:defRPr/>
            </a:pPr>
            <a:r>
              <a:rPr lang="zh-CN" altLang="en-US" sz="48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建设口径</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screen">
            <a:extLst>
              <a:ext uri="{28A0092B-C50C-407E-A947-70E740481C1C}">
                <a14:useLocalDpi xmlns:a14="http://schemas.microsoft.com/office/drawing/2010/main" val="0"/>
              </a:ext>
            </a:extLst>
          </a:blip>
          <a:srcRect b="18889"/>
          <a:stretch>
            <a:fillRect/>
          </a:stretch>
        </p:blipFill>
        <p:spPr>
          <a:xfrm>
            <a:off x="0" y="1303676"/>
            <a:ext cx="12179993" cy="5562600"/>
          </a:xfrm>
          <a:prstGeom prst="rect">
            <a:avLst/>
          </a:prstGeom>
        </p:spPr>
      </p:pic>
      <p:sp>
        <p:nvSpPr>
          <p:cNvPr id="12" name="矩形 11"/>
          <p:cNvSpPr/>
          <p:nvPr/>
        </p:nvSpPr>
        <p:spPr>
          <a:xfrm>
            <a:off x="-12007" y="1303676"/>
            <a:ext cx="12192000" cy="5554324"/>
          </a:xfrm>
          <a:prstGeom prst="rect">
            <a:avLst/>
          </a:prstGeom>
          <a:solidFill>
            <a:srgbClr val="8A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íṧliḋe"/>
          <p:cNvSpPr/>
          <p:nvPr/>
        </p:nvSpPr>
        <p:spPr bwMode="auto">
          <a:xfrm>
            <a:off x="1242306" y="1386926"/>
            <a:ext cx="9966468" cy="174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外国语言文学学科以外国语学院作为建设单位，拥有</a:t>
            </a:r>
            <a:r>
              <a:rPr lang="en-US" altLang="zh-CN" sz="2400" b="1" dirty="0">
                <a:solidFill>
                  <a:srgbClr val="FFFF00"/>
                </a:solidFill>
                <a:latin typeface="微软雅黑" panose="020B0503020204020204" pitchFamily="34" charset="-122"/>
                <a:ea typeface="微软雅黑" panose="020B0503020204020204" pitchFamily="34" charset="-122"/>
              </a:rPr>
              <a:t>12</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二级学科，其中英语语言文学专业和印度语言文学专业是国家重点学科，亚非语言文学专业是国家重点培育学科。本学科为北京市</a:t>
            </a:r>
            <a:r>
              <a:rPr lang="zh-CN" altLang="en-US" sz="2400" b="1" dirty="0">
                <a:solidFill>
                  <a:srgbClr val="FFFF00"/>
                </a:solidFill>
                <a:latin typeface="微软雅黑" panose="020B0503020204020204" pitchFamily="34" charset="-122"/>
                <a:ea typeface="微软雅黑" panose="020B0503020204020204" pitchFamily="34" charset="-122"/>
              </a:rPr>
              <a:t>唯一</a:t>
            </a:r>
            <a:r>
              <a:rPr lang="zh-CN" altLang="en-US" sz="2400" dirty="0">
                <a:solidFill>
                  <a:schemeClr val="bg1"/>
                </a:solidFill>
                <a:latin typeface="微软雅黑" panose="020B0503020204020204" pitchFamily="34" charset="-122"/>
                <a:ea typeface="微软雅黑" panose="020B0503020204020204" pitchFamily="34" charset="-122"/>
              </a:rPr>
              <a:t>外国语言文学重点一级学科，拥有</a:t>
            </a:r>
            <a:r>
              <a:rPr lang="en-US" altLang="zh-CN" sz="2400" b="1" dirty="0">
                <a:solidFill>
                  <a:srgbClr val="FFFF00"/>
                </a:solidFill>
                <a:latin typeface="微软雅黑" panose="020B0503020204020204" pitchFamily="34" charset="-122"/>
                <a:ea typeface="微软雅黑" panose="020B0503020204020204" pitchFamily="34" charset="-122"/>
              </a:rPr>
              <a:t>4</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北京市特色专业建设点。本学科设有</a:t>
            </a:r>
            <a:r>
              <a:rPr lang="en-US" altLang="zh-CN" sz="2400" b="1" dirty="0">
                <a:solidFill>
                  <a:srgbClr val="FFFF00"/>
                </a:solidFill>
                <a:latin typeface="微软雅黑" panose="020B0503020204020204" pitchFamily="34" charset="-122"/>
                <a:ea typeface="微软雅黑" panose="020B0503020204020204" pitchFamily="34" charset="-122"/>
              </a:rPr>
              <a:t>1</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教育部人文社科重点研究基地，</a:t>
            </a:r>
            <a:r>
              <a:rPr lang="en-US" altLang="zh-CN" sz="2400" b="1" dirty="0">
                <a:solidFill>
                  <a:srgbClr val="FFFF00"/>
                </a:solidFill>
                <a:latin typeface="微软雅黑" panose="020B0503020204020204" pitchFamily="34" charset="-122"/>
                <a:ea typeface="微软雅黑" panose="020B0503020204020204" pitchFamily="34" charset="-122"/>
              </a:rPr>
              <a:t>1</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国家外语非通用语人才培养基地，</a:t>
            </a:r>
            <a:r>
              <a:rPr lang="en-US" altLang="zh-CN" sz="2400" b="1" dirty="0">
                <a:solidFill>
                  <a:srgbClr val="FFFF00"/>
                </a:solidFill>
                <a:latin typeface="微软雅黑" panose="020B0503020204020204" pitchFamily="34" charset="-122"/>
                <a:ea typeface="微软雅黑" panose="020B0503020204020204" pitchFamily="34" charset="-122"/>
              </a:rPr>
              <a:t>11</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教育部区域和国别研究培育基地</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备案中心，</a:t>
            </a:r>
            <a:r>
              <a:rPr lang="en-US" altLang="zh-CN" sz="2400" b="1" dirty="0">
                <a:solidFill>
                  <a:srgbClr val="FFFF00"/>
                </a:solidFill>
                <a:latin typeface="微软雅黑" panose="020B0503020204020204" pitchFamily="34" charset="-122"/>
                <a:ea typeface="微软雅黑" panose="020B0503020204020204" pitchFamily="34" charset="-122"/>
              </a:rPr>
              <a:t>33</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覆盖五大洲的重要地区的学术研究机构。本学科拥有</a:t>
            </a:r>
            <a:r>
              <a:rPr lang="en-US" altLang="zh-CN" sz="2400" b="1" dirty="0">
                <a:solidFill>
                  <a:srgbClr val="FFFF00"/>
                </a:solidFill>
                <a:latin typeface="微软雅黑" panose="020B0503020204020204" pitchFamily="34" charset="-122"/>
                <a:ea typeface="微软雅黑" panose="020B0503020204020204" pitchFamily="34" charset="-122"/>
              </a:rPr>
              <a:t>21</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招生语种和</a:t>
            </a:r>
            <a:r>
              <a:rPr lang="en-US" altLang="zh-CN" sz="2400" b="1" dirty="0">
                <a:solidFill>
                  <a:srgbClr val="FFFF00"/>
                </a:solidFill>
                <a:latin typeface="微软雅黑" panose="020B0503020204020204" pitchFamily="34" charset="-122"/>
                <a:ea typeface="微软雅黑" panose="020B0503020204020204" pitchFamily="34" charset="-122"/>
              </a:rPr>
              <a:t>40</a:t>
            </a:r>
            <a:r>
              <a:rPr lang="zh-CN" altLang="en-US" sz="2400" b="1" dirty="0">
                <a:solidFill>
                  <a:srgbClr val="FFFF00"/>
                </a:solidFill>
                <a:latin typeface="微软雅黑" panose="020B0503020204020204" pitchFamily="34" charset="-122"/>
                <a:ea typeface="微软雅黑" panose="020B0503020204020204" pitchFamily="34" charset="-122"/>
              </a:rPr>
              <a:t>余种</a:t>
            </a:r>
            <a:r>
              <a:rPr lang="zh-CN" altLang="en-US" sz="2400" dirty="0">
                <a:solidFill>
                  <a:schemeClr val="bg1"/>
                </a:solidFill>
                <a:latin typeface="微软雅黑" panose="020B0503020204020204" pitchFamily="34" charset="-122"/>
                <a:ea typeface="微软雅黑" panose="020B0503020204020204" pitchFamily="34" charset="-122"/>
              </a:rPr>
              <a:t>教学研究语言资源，</a:t>
            </a:r>
            <a:r>
              <a:rPr lang="en-US" altLang="zh-CN" sz="2400" b="1" dirty="0">
                <a:solidFill>
                  <a:srgbClr val="FFFF00"/>
                </a:solidFill>
                <a:latin typeface="微软雅黑" panose="020B0503020204020204" pitchFamily="34" charset="-122"/>
                <a:ea typeface="微软雅黑" panose="020B0503020204020204" pitchFamily="34" charset="-122"/>
              </a:rPr>
              <a:t>19</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国家级一流本科专业建设点和</a:t>
            </a:r>
            <a:r>
              <a:rPr lang="en-US" altLang="zh-CN" sz="2400" b="1" dirty="0">
                <a:solidFill>
                  <a:srgbClr val="FFFF00"/>
                </a:solidFill>
                <a:latin typeface="微软雅黑" panose="020B0503020204020204" pitchFamily="34" charset="-122"/>
                <a:ea typeface="微软雅黑" panose="020B0503020204020204" pitchFamily="34" charset="-122"/>
              </a:rPr>
              <a:t>2</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省级一流本科专业建设点，</a:t>
            </a:r>
            <a:r>
              <a:rPr lang="en-US" altLang="zh-CN" sz="2400" b="1" dirty="0">
                <a:solidFill>
                  <a:srgbClr val="FFFF00"/>
                </a:solidFill>
                <a:latin typeface="微软雅黑" panose="020B0503020204020204" pitchFamily="34" charset="-122"/>
                <a:ea typeface="微软雅黑" panose="020B0503020204020204" pitchFamily="34" charset="-122"/>
              </a:rPr>
              <a:t>52</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硕士招生方向和</a:t>
            </a:r>
            <a:r>
              <a:rPr lang="en-US" altLang="zh-CN" sz="2400" b="1" dirty="0">
                <a:solidFill>
                  <a:srgbClr val="FFFF00"/>
                </a:solidFill>
                <a:latin typeface="微软雅黑" panose="020B0503020204020204" pitchFamily="34" charset="-122"/>
                <a:ea typeface="微软雅黑" panose="020B0503020204020204" pitchFamily="34" charset="-122"/>
              </a:rPr>
              <a:t>47</a:t>
            </a:r>
            <a:r>
              <a:rPr lang="zh-CN" altLang="en-US" sz="2400" b="1" dirty="0">
                <a:solidFill>
                  <a:srgbClr val="FFFF00"/>
                </a:solidFill>
                <a:latin typeface="微软雅黑" panose="020B0503020204020204" pitchFamily="34" charset="-122"/>
                <a:ea typeface="微软雅黑" panose="020B0503020204020204" pitchFamily="34" charset="-122"/>
              </a:rPr>
              <a:t>个</a:t>
            </a:r>
            <a:r>
              <a:rPr lang="zh-CN" altLang="en-US" sz="2400" dirty="0">
                <a:solidFill>
                  <a:schemeClr val="bg1"/>
                </a:solidFill>
                <a:latin typeface="微软雅黑" panose="020B0503020204020204" pitchFamily="34" charset="-122"/>
                <a:ea typeface="微软雅黑" panose="020B0503020204020204" pitchFamily="34" charset="-122"/>
              </a:rPr>
              <a:t>博士生招生方向。</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618672" y="1042066"/>
            <a:ext cx="4864928" cy="261610"/>
          </a:xfrm>
          <a:prstGeom prst="rect">
            <a:avLst/>
          </a:prstGeom>
        </p:spPr>
        <p:txBody>
          <a:bodyPr wrap="square">
            <a:spAutoFit/>
          </a:bodyPr>
          <a:lstStyle/>
          <a:p>
            <a:pPr algn="dist"/>
            <a:r>
              <a:rPr lang="en-US" altLang="zh-CN" sz="1100" dirty="0">
                <a:solidFill>
                  <a:schemeClr val="bg1">
                    <a:alpha val="80000"/>
                  </a:schemeClr>
                </a:solidFill>
                <a:latin typeface="思源黑体 CN Light" panose="020B0300000000000000" pitchFamily="34" charset="-122"/>
                <a:ea typeface="思源黑体 CN Light" panose="020B0300000000000000" pitchFamily="34" charset="-122"/>
              </a:rPr>
              <a:t>DOMESTIC RESEARCH STATUS</a:t>
            </a:r>
            <a:endParaRPr lang="zh-CN" altLang="en-US" sz="1100">
              <a:solidFill>
                <a:schemeClr val="bg1">
                  <a:alpha val="80000"/>
                </a:schemeClr>
              </a:solidFill>
              <a:latin typeface="思源黑体 CN Light" panose="020B0300000000000000" pitchFamily="34" charset="-122"/>
              <a:ea typeface="思源黑体 CN Light" panose="020B0300000000000000" pitchFamily="34" charset="-122"/>
            </a:endParaRPr>
          </a:p>
        </p:txBody>
      </p:sp>
      <p:sp>
        <p:nvSpPr>
          <p:cNvPr id="32" name="矩形 31"/>
          <p:cNvSpPr/>
          <p:nvPr/>
        </p:nvSpPr>
        <p:spPr>
          <a:xfrm>
            <a:off x="1813829" y="257494"/>
            <a:ext cx="8096290" cy="838884"/>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建设口径</a:t>
            </a:r>
          </a:p>
        </p:txBody>
      </p:sp>
      <p:grpSp>
        <p:nvGrpSpPr>
          <p:cNvPr id="33" name="组合 32"/>
          <p:cNvGrpSpPr/>
          <p:nvPr/>
        </p:nvGrpSpPr>
        <p:grpSpPr>
          <a:xfrm>
            <a:off x="0" y="6705904"/>
            <a:ext cx="12192000" cy="150435"/>
            <a:chOff x="0" y="2714172"/>
            <a:chExt cx="3686629" cy="1429658"/>
          </a:xfrm>
        </p:grpSpPr>
        <p:sp>
          <p:nvSpPr>
            <p:cNvPr id="34" name="矩形 33"/>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8" name="矩形 37"/>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9" name="矩形 3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40" name="组合 39"/>
          <p:cNvGrpSpPr/>
          <p:nvPr/>
        </p:nvGrpSpPr>
        <p:grpSpPr>
          <a:xfrm>
            <a:off x="488992" y="512090"/>
            <a:ext cx="1009408" cy="501038"/>
            <a:chOff x="680598" y="541180"/>
            <a:chExt cx="1009408" cy="501038"/>
          </a:xfrm>
        </p:grpSpPr>
        <p:sp>
          <p:nvSpPr>
            <p:cNvPr id="41" name="矩形 40"/>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42" name="矩形 41"/>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4" name="矩形 43"/>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5" name="矩形 44"/>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ustDataLst>
      <p:tags r:id="rId1"/>
    </p:custDataLst>
    <p:extLst>
      <p:ext uri="{BB962C8B-B14F-4D97-AF65-F5344CB8AC3E}">
        <p14:creationId xmlns:p14="http://schemas.microsoft.com/office/powerpoint/2010/main" val="34690928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085" y="1970045"/>
            <a:ext cx="5538786" cy="3735430"/>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1354217"/>
          </a:xfrm>
          <a:prstGeom prst="rect">
            <a:avLst/>
          </a:prstGeom>
        </p:spPr>
        <p:txBody>
          <a:bodyPr wrap="square" lIns="0" tIns="0" rIns="0" bIns="0">
            <a:spAutoFit/>
          </a:bodyPr>
          <a:lstStyle/>
          <a:p>
            <a:pPr lvl="0" algn="ctr">
              <a:defRPr/>
            </a:pPr>
            <a:r>
              <a:rPr lang="zh-CN" altLang="en-US" sz="44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学科建设定位与</a:t>
            </a:r>
            <a:endParaRPr lang="en-US" altLang="zh-CN" sz="44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a:p>
            <a:pPr lvl="0" algn="ctr">
              <a:defRPr/>
            </a:pPr>
            <a:r>
              <a:rPr lang="zh-CN" altLang="en-US" sz="44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建设目标</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3ACA9C56-BA67-43C7-BE47-E0640D7A5E1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学科建设定位</a:t>
            </a:r>
          </a:p>
        </p:txBody>
      </p:sp>
      <p:grpSp>
        <p:nvGrpSpPr>
          <p:cNvPr id="47" name="组合 46">
            <a:extLst>
              <a:ext uri="{FF2B5EF4-FFF2-40B4-BE49-F238E27FC236}">
                <a16:creationId xmlns:a16="http://schemas.microsoft.com/office/drawing/2014/main" id="{3F9F12F2-3C3B-473D-AD86-160118D88637}"/>
              </a:ext>
            </a:extLst>
          </p:cNvPr>
          <p:cNvGrpSpPr/>
          <p:nvPr/>
        </p:nvGrpSpPr>
        <p:grpSpPr>
          <a:xfrm>
            <a:off x="488992" y="512090"/>
            <a:ext cx="1009408" cy="501038"/>
            <a:chOff x="680598" y="541180"/>
            <a:chExt cx="1009408" cy="501038"/>
          </a:xfrm>
        </p:grpSpPr>
        <p:sp>
          <p:nvSpPr>
            <p:cNvPr id="51" name="矩形 50">
              <a:extLst>
                <a:ext uri="{FF2B5EF4-FFF2-40B4-BE49-F238E27FC236}">
                  <a16:creationId xmlns:a16="http://schemas.microsoft.com/office/drawing/2014/main" id="{67B9820F-C417-45A7-913D-1B33D9E8E764}"/>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52" name="矩形 51">
              <a:extLst>
                <a:ext uri="{FF2B5EF4-FFF2-40B4-BE49-F238E27FC236}">
                  <a16:creationId xmlns:a16="http://schemas.microsoft.com/office/drawing/2014/main" id="{3EE416B8-D2A9-4F07-9B49-AF8DE241D6D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3" name="矩形 52">
              <a:extLst>
                <a:ext uri="{FF2B5EF4-FFF2-40B4-BE49-F238E27FC236}">
                  <a16:creationId xmlns:a16="http://schemas.microsoft.com/office/drawing/2014/main" id="{840D16BD-F5EC-4E84-81B2-87CF8ACB9191}"/>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4" name="矩形 53">
              <a:extLst>
                <a:ext uri="{FF2B5EF4-FFF2-40B4-BE49-F238E27FC236}">
                  <a16:creationId xmlns:a16="http://schemas.microsoft.com/office/drawing/2014/main" id="{82DE1DA4-7EB1-4873-AA53-AAD04025B089}"/>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4" name="矩形 3">
            <a:extLst>
              <a:ext uri="{FF2B5EF4-FFF2-40B4-BE49-F238E27FC236}">
                <a16:creationId xmlns:a16="http://schemas.microsoft.com/office/drawing/2014/main" id="{C009BF1A-6089-453A-817E-69AC6BDAA8ED}"/>
              </a:ext>
            </a:extLst>
          </p:cNvPr>
          <p:cNvSpPr/>
          <p:nvPr/>
        </p:nvSpPr>
        <p:spPr>
          <a:xfrm>
            <a:off x="683466" y="1439569"/>
            <a:ext cx="7289656" cy="4654608"/>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本学科秉承</a:t>
            </a:r>
            <a:r>
              <a:rPr lang="zh-CN" altLang="en-US" sz="2000" b="1" dirty="0">
                <a:solidFill>
                  <a:srgbClr val="C00000"/>
                </a:solidFill>
                <a:latin typeface="微软雅黑" panose="020B0503020204020204" pitchFamily="34" charset="-122"/>
                <a:ea typeface="微软雅黑" panose="020B0503020204020204" pitchFamily="34" charset="-122"/>
              </a:rPr>
              <a:t>“人文为本、多元发展”</a:t>
            </a:r>
            <a:r>
              <a:rPr lang="zh-CN" altLang="en-US" sz="2000" dirty="0">
                <a:latin typeface="微软雅黑" panose="020B0503020204020204" pitchFamily="34" charset="-122"/>
                <a:ea typeface="微软雅黑" panose="020B0503020204020204" pitchFamily="34" charset="-122"/>
              </a:rPr>
              <a:t>建设理念，依靠传统上形成的实力雄厚的外国语言文学、国别和区域研究、翻译学的教学科研队伍，全面覆盖外国语言研究、外国文学研究、翻译研究、国别和区域研究、比较文学与跨文化研究五个学科方向。</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至</a:t>
            </a:r>
            <a:r>
              <a:rPr lang="en-US" altLang="zh-CN" sz="2000" dirty="0">
                <a:latin typeface="微软雅黑" panose="020B0503020204020204" pitchFamily="34" charset="-122"/>
                <a:ea typeface="微软雅黑" panose="020B0503020204020204" pitchFamily="34" charset="-122"/>
              </a:rPr>
              <a:t>2025</a:t>
            </a:r>
            <a:r>
              <a:rPr lang="zh-CN" altLang="en-US" sz="2000" dirty="0">
                <a:latin typeface="微软雅黑" panose="020B0503020204020204" pitchFamily="34" charset="-122"/>
                <a:ea typeface="微软雅黑" panose="020B0503020204020204" pitchFamily="34" charset="-122"/>
              </a:rPr>
              <a:t>年，本学科将继续保持在国内顶尖、世界一流学科行列；至</a:t>
            </a:r>
            <a:r>
              <a:rPr lang="en-US" altLang="zh-CN" sz="2000" dirty="0">
                <a:latin typeface="微软雅黑" panose="020B0503020204020204" pitchFamily="34" charset="-122"/>
                <a:ea typeface="微软雅黑" panose="020B0503020204020204" pitchFamily="34" charset="-122"/>
              </a:rPr>
              <a:t>2030</a:t>
            </a:r>
            <a:r>
              <a:rPr lang="zh-CN" altLang="en-US" sz="2000" dirty="0">
                <a:latin typeface="微软雅黑" panose="020B0503020204020204" pitchFamily="34" charset="-122"/>
                <a:ea typeface="微软雅黑" panose="020B0503020204020204" pitchFamily="34" charset="-122"/>
              </a:rPr>
              <a:t>年，本学科将推动</a:t>
            </a:r>
            <a:r>
              <a:rPr lang="zh-CN" altLang="en-US" sz="2000" b="1" dirty="0">
                <a:solidFill>
                  <a:srgbClr val="C00000"/>
                </a:solidFill>
                <a:latin typeface="微软雅黑" panose="020B0503020204020204" pitchFamily="34" charset="-122"/>
                <a:ea typeface="微软雅黑" panose="020B0503020204020204" pitchFamily="34" charset="-122"/>
              </a:rPr>
              <a:t>外国文学研究、外国语言研究进入世界一流顶尖学科，推动翻译研究、国别与区域研究、比较文学与跨文化研究</a:t>
            </a:r>
            <a:r>
              <a:rPr lang="zh-CN" altLang="en-US" sz="2000" dirty="0">
                <a:latin typeface="微软雅黑" panose="020B0503020204020204" pitchFamily="34" charset="-122"/>
                <a:ea typeface="微软雅黑" panose="020B0503020204020204" pitchFamily="34" charset="-122"/>
              </a:rPr>
              <a:t>进入世界一流前列。形成具有中国特色的文化交流与传播范式，以</a:t>
            </a:r>
            <a:r>
              <a:rPr lang="zh-CN" altLang="en-US" sz="2000" b="1" dirty="0">
                <a:solidFill>
                  <a:srgbClr val="C00000"/>
                </a:solidFill>
                <a:latin typeface="微软雅黑" panose="020B0503020204020204" pitchFamily="34" charset="-122"/>
                <a:ea typeface="微软雅黑" panose="020B0503020204020204" pitchFamily="34" charset="-122"/>
              </a:rPr>
              <a:t>国际化、本地化、多样化</a:t>
            </a:r>
            <a:r>
              <a:rPr lang="zh-CN" altLang="en-US" sz="2000" dirty="0">
                <a:latin typeface="微软雅黑" panose="020B0503020204020204" pitchFamily="34" charset="-122"/>
                <a:ea typeface="微软雅黑" panose="020B0503020204020204" pitchFamily="34" charset="-122"/>
              </a:rPr>
              <a:t>的形式“讲好中国故事”，打通文化传播的</a:t>
            </a:r>
            <a:r>
              <a:rPr lang="zh-CN" altLang="en-US" sz="2000" b="1" dirty="0">
                <a:solidFill>
                  <a:srgbClr val="C00000"/>
                </a:solidFill>
                <a:latin typeface="微软雅黑" panose="020B0503020204020204" pitchFamily="34" charset="-122"/>
                <a:ea typeface="微软雅黑" panose="020B0503020204020204" pitchFamily="34" charset="-122"/>
              </a:rPr>
              <a:t>“最后一公里”</a:t>
            </a:r>
            <a:r>
              <a:rPr lang="zh-CN" altLang="en-US" sz="2000" dirty="0">
                <a:latin typeface="微软雅黑" panose="020B0503020204020204" pitchFamily="34" charset="-122"/>
                <a:ea typeface="微软雅黑" panose="020B0503020204020204" pitchFamily="34" charset="-122"/>
              </a:rPr>
              <a:t>。</a:t>
            </a:r>
          </a:p>
        </p:txBody>
      </p:sp>
      <p:pic>
        <p:nvPicPr>
          <p:cNvPr id="32" name="图片 31">
            <a:extLst>
              <a:ext uri="{FF2B5EF4-FFF2-40B4-BE49-F238E27FC236}">
                <a16:creationId xmlns:a16="http://schemas.microsoft.com/office/drawing/2014/main" id="{F7680391-53B1-44DE-B9F3-D263C26AB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2849" y="1794627"/>
            <a:ext cx="5538786" cy="3690216"/>
          </a:xfrm>
          <a:prstGeom prst="rect">
            <a:avLst/>
          </a:prstGeom>
        </p:spPr>
      </p:pic>
    </p:spTree>
    <p:extLst>
      <p:ext uri="{BB962C8B-B14F-4D97-AF65-F5344CB8AC3E}">
        <p14:creationId xmlns:p14="http://schemas.microsoft.com/office/powerpoint/2010/main" val="8533174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3ACA9C56-BA67-43C7-BE47-E0640D7A5E1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学科建设定位</a:t>
            </a:r>
          </a:p>
        </p:txBody>
      </p:sp>
      <p:grpSp>
        <p:nvGrpSpPr>
          <p:cNvPr id="47" name="组合 46">
            <a:extLst>
              <a:ext uri="{FF2B5EF4-FFF2-40B4-BE49-F238E27FC236}">
                <a16:creationId xmlns:a16="http://schemas.microsoft.com/office/drawing/2014/main" id="{3F9F12F2-3C3B-473D-AD86-160118D88637}"/>
              </a:ext>
            </a:extLst>
          </p:cNvPr>
          <p:cNvGrpSpPr/>
          <p:nvPr/>
        </p:nvGrpSpPr>
        <p:grpSpPr>
          <a:xfrm>
            <a:off x="488992" y="512090"/>
            <a:ext cx="1009408" cy="501038"/>
            <a:chOff x="680598" y="541180"/>
            <a:chExt cx="1009408" cy="501038"/>
          </a:xfrm>
        </p:grpSpPr>
        <p:sp>
          <p:nvSpPr>
            <p:cNvPr id="51" name="矩形 50">
              <a:extLst>
                <a:ext uri="{FF2B5EF4-FFF2-40B4-BE49-F238E27FC236}">
                  <a16:creationId xmlns:a16="http://schemas.microsoft.com/office/drawing/2014/main" id="{67B9820F-C417-45A7-913D-1B33D9E8E764}"/>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52" name="矩形 51">
              <a:extLst>
                <a:ext uri="{FF2B5EF4-FFF2-40B4-BE49-F238E27FC236}">
                  <a16:creationId xmlns:a16="http://schemas.microsoft.com/office/drawing/2014/main" id="{3EE416B8-D2A9-4F07-9B49-AF8DE241D6D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3" name="矩形 52">
              <a:extLst>
                <a:ext uri="{FF2B5EF4-FFF2-40B4-BE49-F238E27FC236}">
                  <a16:creationId xmlns:a16="http://schemas.microsoft.com/office/drawing/2014/main" id="{840D16BD-F5EC-4E84-81B2-87CF8ACB9191}"/>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4" name="矩形 53">
              <a:extLst>
                <a:ext uri="{FF2B5EF4-FFF2-40B4-BE49-F238E27FC236}">
                  <a16:creationId xmlns:a16="http://schemas.microsoft.com/office/drawing/2014/main" id="{82DE1DA4-7EB1-4873-AA53-AAD04025B089}"/>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4" name="矩形 3">
            <a:extLst>
              <a:ext uri="{FF2B5EF4-FFF2-40B4-BE49-F238E27FC236}">
                <a16:creationId xmlns:a16="http://schemas.microsoft.com/office/drawing/2014/main" id="{C009BF1A-6089-453A-817E-69AC6BDAA8ED}"/>
              </a:ext>
            </a:extLst>
          </p:cNvPr>
          <p:cNvSpPr/>
          <p:nvPr/>
        </p:nvSpPr>
        <p:spPr>
          <a:xfrm>
            <a:off x="586229" y="978819"/>
            <a:ext cx="10996344" cy="4654608"/>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北京大学外国语言文学学科建设比肩国外一流大学及相关一流学科，既坚持</a:t>
            </a:r>
            <a:r>
              <a:rPr lang="zh-CN" altLang="en-US" sz="2000" b="1" dirty="0">
                <a:solidFill>
                  <a:srgbClr val="C00000"/>
                </a:solidFill>
                <a:latin typeface="微软雅黑" panose="020B0503020204020204" pitchFamily="34" charset="-122"/>
                <a:ea typeface="微软雅黑" panose="020B0503020204020204" pitchFamily="34" charset="-122"/>
              </a:rPr>
              <a:t>世界眼光、国际标准</a:t>
            </a:r>
            <a:r>
              <a:rPr lang="zh-CN" altLang="en-US" sz="2000" dirty="0">
                <a:latin typeface="微软雅黑" panose="020B0503020204020204" pitchFamily="34" charset="-122"/>
                <a:ea typeface="微软雅黑" panose="020B0503020204020204" pitchFamily="34" charset="-122"/>
              </a:rPr>
              <a:t>，又坚持</a:t>
            </a:r>
            <a:r>
              <a:rPr lang="zh-CN" altLang="en-US" sz="2000" b="1" dirty="0">
                <a:solidFill>
                  <a:srgbClr val="C00000"/>
                </a:solidFill>
                <a:latin typeface="微软雅黑" panose="020B0503020204020204" pitchFamily="34" charset="-122"/>
                <a:ea typeface="微软雅黑" panose="020B0503020204020204" pitchFamily="34" charset="-122"/>
              </a:rPr>
              <a:t>中国特色、北大范式</a:t>
            </a:r>
            <a:r>
              <a:rPr lang="zh-CN" altLang="en-US" sz="2000" dirty="0">
                <a:latin typeface="微软雅黑" panose="020B0503020204020204" pitchFamily="34" charset="-122"/>
                <a:ea typeface="微软雅黑" panose="020B0503020204020204" pitchFamily="34" charset="-122"/>
              </a:rPr>
              <a:t>，重点考虑对国家和民族的贡献、对世界和人类的影响。</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坚持走科学精准的内涵式发展道路，加强人才引进力度和制度保障，严肃师德师风，形成一支由国际知名学者带领、后备人才充足、学术视野开阔、发展潜力突出的教学科研队伍。</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构建多语种、跨学科、懂理论、重实践的国际化人才培养体系，培养具有学术根基、问题意识、社会责任和人文情怀的高素质外语人才。</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产出一批具有国际前沿水准、国内引领学科的标志性研究成果，为国家重大战略部署和实施提供具有思想性、学术性的科研支持。深入挖掘外国语言文学学科的独特价值和作用，全方位深入了解、研究和吸纳外国文化和学术精华，为推动</a:t>
            </a:r>
            <a:r>
              <a:rPr lang="zh-CN" altLang="en-US" sz="2000" b="1" dirty="0">
                <a:solidFill>
                  <a:srgbClr val="C00000"/>
                </a:solidFill>
                <a:latin typeface="微软雅黑" panose="020B0503020204020204" pitchFamily="34" charset="-122"/>
                <a:ea typeface="微软雅黑" panose="020B0503020204020204" pitchFamily="34" charset="-122"/>
              </a:rPr>
              <a:t>中国自身的文化建设和学术建设</a:t>
            </a:r>
            <a:r>
              <a:rPr lang="zh-CN" altLang="en-US" sz="2000" dirty="0">
                <a:latin typeface="微软雅黑" panose="020B0503020204020204" pitchFamily="34" charset="-122"/>
                <a:ea typeface="微软雅黑" panose="020B0503020204020204" pitchFamily="34" charset="-122"/>
              </a:rPr>
              <a:t>服务、为</a:t>
            </a:r>
            <a:r>
              <a:rPr lang="zh-CN" altLang="en-US" sz="2000" b="1" dirty="0">
                <a:solidFill>
                  <a:srgbClr val="C00000"/>
                </a:solidFill>
                <a:latin typeface="微软雅黑" panose="020B0503020204020204" pitchFamily="34" charset="-122"/>
                <a:ea typeface="微软雅黑" panose="020B0503020204020204" pitchFamily="34" charset="-122"/>
              </a:rPr>
              <a:t>中国的国际交往和对外开放</a:t>
            </a:r>
            <a:r>
              <a:rPr lang="zh-CN" altLang="en-US" sz="2000" dirty="0">
                <a:latin typeface="微软雅黑" panose="020B0503020204020204" pitchFamily="34" charset="-122"/>
                <a:ea typeface="微软雅黑" panose="020B0503020204020204" pitchFamily="34" charset="-122"/>
              </a:rPr>
              <a:t>服务。</a:t>
            </a:r>
          </a:p>
        </p:txBody>
      </p:sp>
      <p:pic>
        <p:nvPicPr>
          <p:cNvPr id="10" name="图片 9">
            <a:extLst>
              <a:ext uri="{FF2B5EF4-FFF2-40B4-BE49-F238E27FC236}">
                <a16:creationId xmlns:a16="http://schemas.microsoft.com/office/drawing/2014/main" id="{67F85B9F-C474-49A4-B10E-6DD320656673}"/>
              </a:ext>
            </a:extLst>
          </p:cNvPr>
          <p:cNvPicPr>
            <a:picLocks noChangeAspect="1"/>
          </p:cNvPicPr>
          <p:nvPr/>
        </p:nvPicPr>
        <p:blipFill rotWithShape="1">
          <a:blip r:embed="rId2">
            <a:extLst>
              <a:ext uri="{28A0092B-C50C-407E-A947-70E740481C1C}">
                <a14:useLocalDpi xmlns:a14="http://schemas.microsoft.com/office/drawing/2010/main" val="0"/>
              </a:ext>
            </a:extLst>
          </a:blip>
          <a:srcRect l="11260" t="63733" r="-486" b="16362"/>
          <a:stretch/>
        </p:blipFill>
        <p:spPr>
          <a:xfrm>
            <a:off x="0" y="5703215"/>
            <a:ext cx="12264887" cy="1824087"/>
          </a:xfrm>
          <a:prstGeom prst="rect">
            <a:avLst/>
          </a:prstGeom>
        </p:spPr>
      </p:pic>
    </p:spTree>
    <p:extLst>
      <p:ext uri="{BB962C8B-B14F-4D97-AF65-F5344CB8AC3E}">
        <p14:creationId xmlns:p14="http://schemas.microsoft.com/office/powerpoint/2010/main" val="28192612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C4F1014A-450E-4391-9553-CC73E582EF6C}"/>
              </a:ext>
            </a:extLst>
          </p:cNvPr>
          <p:cNvSpPr/>
          <p:nvPr/>
        </p:nvSpPr>
        <p:spPr>
          <a:xfrm>
            <a:off x="1662" y="-104931"/>
            <a:ext cx="12425184" cy="6947942"/>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16" name="文本框 15">
            <a:extLst>
              <a:ext uri="{FF2B5EF4-FFF2-40B4-BE49-F238E27FC236}">
                <a16:creationId xmlns:a16="http://schemas.microsoft.com/office/drawing/2014/main" id="{B27CC0B0-BEAF-4B7A-BC27-4AD1E46DB19B}"/>
              </a:ext>
            </a:extLst>
          </p:cNvPr>
          <p:cNvSpPr txBox="1"/>
          <p:nvPr/>
        </p:nvSpPr>
        <p:spPr>
          <a:xfrm>
            <a:off x="520388" y="1531440"/>
            <a:ext cx="2530077" cy="4247317"/>
          </a:xfrm>
          <a:prstGeom prst="rect">
            <a:avLst/>
          </a:prstGeom>
          <a:noFill/>
        </p:spPr>
        <p:txBody>
          <a:bodyPr wrap="square">
            <a:spAutoFit/>
          </a:bodyPr>
          <a:lstStyle/>
          <a:p>
            <a:r>
              <a:rPr lang="zh-CN" altLang="zh-CN" dirty="0">
                <a:latin typeface="微软雅黑" panose="020B0503020204020204" pitchFamily="34" charset="-122"/>
                <a:ea typeface="微软雅黑" panose="020B0503020204020204" pitchFamily="34" charset="-122"/>
              </a:rPr>
              <a:t>坚持以立德树人为根本，培养具备跨语言跨文化多重视界、人文素养深厚、双语能力出色、专业基础扎实、创新能力突出、跨文化能力卓越，深谙东西方文化精髓，兼具国际视野与家国情怀，服务国家战略和引领未来的高素质高层次外语人才；深入优化本科生培养模式，创新研究生培养模式，形成具有中国特色的外国研究人才培养范式。</a:t>
            </a:r>
          </a:p>
        </p:txBody>
      </p:sp>
      <p:grpSp>
        <p:nvGrpSpPr>
          <p:cNvPr id="8" name="组合 7">
            <a:extLst>
              <a:ext uri="{FF2B5EF4-FFF2-40B4-BE49-F238E27FC236}">
                <a16:creationId xmlns:a16="http://schemas.microsoft.com/office/drawing/2014/main" id="{2C6E1279-9196-4D8E-8BEF-9A001A420967}"/>
              </a:ext>
            </a:extLst>
          </p:cNvPr>
          <p:cNvGrpSpPr/>
          <p:nvPr/>
        </p:nvGrpSpPr>
        <p:grpSpPr>
          <a:xfrm>
            <a:off x="293226" y="1327210"/>
            <a:ext cx="204234" cy="3967197"/>
            <a:chOff x="593961" y="1690787"/>
            <a:chExt cx="204234" cy="3967197"/>
          </a:xfrm>
        </p:grpSpPr>
        <p:cxnSp>
          <p:nvCxnSpPr>
            <p:cNvPr id="3" name="直接连接符 2">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9" name="椭圆 8">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34" name="文本框 33">
            <a:extLst>
              <a:ext uri="{FF2B5EF4-FFF2-40B4-BE49-F238E27FC236}">
                <a16:creationId xmlns:a16="http://schemas.microsoft.com/office/drawing/2014/main" id="{B27CC0B0-BEAF-4B7A-BC27-4AD1E46DB19B}"/>
              </a:ext>
            </a:extLst>
          </p:cNvPr>
          <p:cNvSpPr txBox="1"/>
          <p:nvPr/>
        </p:nvSpPr>
        <p:spPr>
          <a:xfrm>
            <a:off x="3446478" y="3032625"/>
            <a:ext cx="2718895" cy="2585323"/>
          </a:xfrm>
          <a:prstGeom prst="rect">
            <a:avLst/>
          </a:prstGeom>
          <a:noFill/>
        </p:spPr>
        <p:txBody>
          <a:bodyPr wrap="square">
            <a:spAutoFit/>
          </a:bodyPr>
          <a:lstStyle/>
          <a:p>
            <a:r>
              <a:rPr lang="zh-CN" altLang="zh-CN" dirty="0">
                <a:latin typeface="微软雅黑" panose="020B0503020204020204" pitchFamily="34" charset="-122"/>
                <a:ea typeface="微软雅黑" panose="020B0503020204020204" pitchFamily="34" charset="-122"/>
              </a:rPr>
              <a:t>引育并举，培养学科领军学者，形成一支具有国际一流水平的外国语言文学研究和教学团队，全面引领我国的外国语言文学学科的发展，使本学科在外国语言文学、国别和区域研究、翻译学研究和人才培养方面具有国际影响力。</a:t>
            </a:r>
          </a:p>
        </p:txBody>
      </p:sp>
      <p:grpSp>
        <p:nvGrpSpPr>
          <p:cNvPr id="35" name="组合 34">
            <a:extLst>
              <a:ext uri="{FF2B5EF4-FFF2-40B4-BE49-F238E27FC236}">
                <a16:creationId xmlns:a16="http://schemas.microsoft.com/office/drawing/2014/main" id="{2C6E1279-9196-4D8E-8BEF-9A001A420967}"/>
              </a:ext>
            </a:extLst>
          </p:cNvPr>
          <p:cNvGrpSpPr/>
          <p:nvPr/>
        </p:nvGrpSpPr>
        <p:grpSpPr>
          <a:xfrm>
            <a:off x="3219316" y="2828395"/>
            <a:ext cx="204234" cy="3967197"/>
            <a:chOff x="593961" y="1690787"/>
            <a:chExt cx="204234" cy="3967197"/>
          </a:xfrm>
        </p:grpSpPr>
        <p:cxnSp>
          <p:nvCxnSpPr>
            <p:cNvPr id="36" name="直接连接符 3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38" name="椭圆 37">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39" name="文本框 38">
            <a:extLst>
              <a:ext uri="{FF2B5EF4-FFF2-40B4-BE49-F238E27FC236}">
                <a16:creationId xmlns:a16="http://schemas.microsoft.com/office/drawing/2014/main" id="{B27CC0B0-BEAF-4B7A-BC27-4AD1E46DB19B}"/>
              </a:ext>
            </a:extLst>
          </p:cNvPr>
          <p:cNvSpPr txBox="1"/>
          <p:nvPr/>
        </p:nvSpPr>
        <p:spPr>
          <a:xfrm>
            <a:off x="6525806" y="663216"/>
            <a:ext cx="2833111" cy="5098640"/>
          </a:xfrm>
          <a:prstGeom prst="rect">
            <a:avLst/>
          </a:prstGeom>
          <a:noFill/>
        </p:spPr>
        <p:txBody>
          <a:bodyPr wrap="square">
            <a:spAutoFit/>
          </a:bodyPr>
          <a:lstStyle/>
          <a:p>
            <a:pPr lvl="0">
              <a:lnSpc>
                <a:spcPct val="130000"/>
              </a:lnSpc>
              <a:defRPr/>
            </a:pPr>
            <a:r>
              <a:rPr lang="zh-CN" altLang="en-US" dirty="0">
                <a:latin typeface="微软雅黑" panose="020B0503020204020204" pitchFamily="34" charset="-122"/>
                <a:ea typeface="微软雅黑" panose="020B0503020204020204" pitchFamily="34" charset="-122"/>
              </a:rPr>
              <a:t>对接国家战略需求，培养应用型、实践型、复合型高端外语人才；积极承担重大科研攻关任务，产出标志性、典范性成果，形成既体现中国特色又具有国际影响力的创新理论、学术话语体系和学术思想体系；以促进中外文明交流与互鉴为己任，以语言相通促进深层次的文化和价值理念相通，解决中国文化在对象国落地的“卡脖子”环节。</a:t>
            </a:r>
          </a:p>
        </p:txBody>
      </p:sp>
      <p:grpSp>
        <p:nvGrpSpPr>
          <p:cNvPr id="40" name="组合 39">
            <a:extLst>
              <a:ext uri="{FF2B5EF4-FFF2-40B4-BE49-F238E27FC236}">
                <a16:creationId xmlns:a16="http://schemas.microsoft.com/office/drawing/2014/main" id="{2C6E1279-9196-4D8E-8BEF-9A001A420967}"/>
              </a:ext>
            </a:extLst>
          </p:cNvPr>
          <p:cNvGrpSpPr/>
          <p:nvPr/>
        </p:nvGrpSpPr>
        <p:grpSpPr>
          <a:xfrm>
            <a:off x="6167035" y="546233"/>
            <a:ext cx="204234" cy="3967197"/>
            <a:chOff x="593961" y="1690787"/>
            <a:chExt cx="204234" cy="3967197"/>
          </a:xfrm>
        </p:grpSpPr>
        <p:cxnSp>
          <p:nvCxnSpPr>
            <p:cNvPr id="41" name="直接连接符 40">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43" name="椭圆 42">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44" name="文本框 43">
            <a:extLst>
              <a:ext uri="{FF2B5EF4-FFF2-40B4-BE49-F238E27FC236}">
                <a16:creationId xmlns:a16="http://schemas.microsoft.com/office/drawing/2014/main" id="{B27CC0B0-BEAF-4B7A-BC27-4AD1E46DB19B}"/>
              </a:ext>
            </a:extLst>
          </p:cNvPr>
          <p:cNvSpPr txBox="1"/>
          <p:nvPr/>
        </p:nvSpPr>
        <p:spPr>
          <a:xfrm>
            <a:off x="9630230" y="1923388"/>
            <a:ext cx="2029130" cy="3658246"/>
          </a:xfrm>
          <a:prstGeom prst="rect">
            <a:avLst/>
          </a:prstGeom>
          <a:noFill/>
        </p:spPr>
        <p:txBody>
          <a:bodyPr wrap="square">
            <a:spAutoFit/>
          </a:bodyPr>
          <a:lstStyle/>
          <a:p>
            <a:pPr lvl="0">
              <a:lnSpc>
                <a:spcPct val="130000"/>
              </a:lnSpc>
              <a:defRPr/>
            </a:pPr>
            <a:r>
              <a:rPr lang="zh-CN" altLang="zh-CN" dirty="0">
                <a:latin typeface="微软雅黑" panose="020B0503020204020204" pitchFamily="34" charset="-122"/>
                <a:ea typeface="微软雅黑" panose="020B0503020204020204" pitchFamily="34" charset="-122"/>
              </a:rPr>
              <a:t>加强与国际一流大学相关学科、顶级科研机构在教学、科研等方面的深度合作。建立多元的国内外学术对话机制，发挥本学科在全球知识生产、知识传播和知识应用的作用。</a:t>
            </a:r>
            <a:endParaRPr lang="zh-CN" altLang="en-US" dirty="0">
              <a:latin typeface="微软雅黑" panose="020B0503020204020204" pitchFamily="34" charset="-122"/>
              <a:ea typeface="微软雅黑" panose="020B0503020204020204" pitchFamily="34" charset="-122"/>
            </a:endParaRPr>
          </a:p>
        </p:txBody>
      </p:sp>
      <p:grpSp>
        <p:nvGrpSpPr>
          <p:cNvPr id="45" name="组合 44">
            <a:extLst>
              <a:ext uri="{FF2B5EF4-FFF2-40B4-BE49-F238E27FC236}">
                <a16:creationId xmlns:a16="http://schemas.microsoft.com/office/drawing/2014/main" id="{2C6E1279-9196-4D8E-8BEF-9A001A420967}"/>
              </a:ext>
            </a:extLst>
          </p:cNvPr>
          <p:cNvGrpSpPr/>
          <p:nvPr/>
        </p:nvGrpSpPr>
        <p:grpSpPr>
          <a:xfrm>
            <a:off x="9347573" y="1923388"/>
            <a:ext cx="204234" cy="3967197"/>
            <a:chOff x="593961" y="1690787"/>
            <a:chExt cx="204234" cy="3967197"/>
          </a:xfrm>
        </p:grpSpPr>
        <p:cxnSp>
          <p:nvCxnSpPr>
            <p:cNvPr id="46" name="直接连接符 45">
              <a:extLst>
                <a:ext uri="{FF2B5EF4-FFF2-40B4-BE49-F238E27FC236}">
                  <a16:creationId xmlns:a16="http://schemas.microsoft.com/office/drawing/2014/main" id="{8CB3D5A9-A9C2-4A4A-8B1C-528764F90DE4}"/>
                </a:ext>
              </a:extLst>
            </p:cNvPr>
            <p:cNvCxnSpPr>
              <a:cxnSpLocks/>
            </p:cNvCxnSpPr>
            <p:nvPr/>
          </p:nvCxnSpPr>
          <p:spPr>
            <a:xfrm>
              <a:off x="696077" y="1895017"/>
              <a:ext cx="0" cy="3762967"/>
            </a:xfrm>
            <a:prstGeom prst="line">
              <a:avLst/>
            </a:prstGeom>
            <a:ln w="12700">
              <a:gradFill>
                <a:gsLst>
                  <a:gs pos="0">
                    <a:srgbClr val="C00000"/>
                  </a:gs>
                  <a:gs pos="100000">
                    <a:schemeClr val="accent4">
                      <a:lumMod val="20000"/>
                      <a:lumOff val="80000"/>
                      <a:alpha val="0"/>
                    </a:schemeClr>
                  </a:gs>
                  <a:gs pos="59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000C5050-A9AB-47E1-90A5-16723ECED97B}"/>
                </a:ext>
              </a:extLst>
            </p:cNvPr>
            <p:cNvSpPr/>
            <p:nvPr/>
          </p:nvSpPr>
          <p:spPr>
            <a:xfrm>
              <a:off x="653829" y="1750654"/>
              <a:ext cx="84498" cy="8449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sp>
          <p:nvSpPr>
            <p:cNvPr id="50" name="椭圆 49">
              <a:extLst>
                <a:ext uri="{FF2B5EF4-FFF2-40B4-BE49-F238E27FC236}">
                  <a16:creationId xmlns:a16="http://schemas.microsoft.com/office/drawing/2014/main" id="{3497CE0A-423E-4C49-8AC1-FE83AD675AAB}"/>
                </a:ext>
              </a:extLst>
            </p:cNvPr>
            <p:cNvSpPr/>
            <p:nvPr/>
          </p:nvSpPr>
          <p:spPr>
            <a:xfrm>
              <a:off x="593961" y="1690787"/>
              <a:ext cx="204234" cy="204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armonyOS Sans SC"/>
                <a:ea typeface="HarmonyOS Sans SC"/>
                <a:cs typeface="+mn-cs"/>
              </a:endParaRPr>
            </a:p>
          </p:txBody>
        </p:sp>
      </p:grpSp>
      <p:sp>
        <p:nvSpPr>
          <p:cNvPr id="28" name="矩形 27">
            <a:extLst>
              <a:ext uri="{FF2B5EF4-FFF2-40B4-BE49-F238E27FC236}">
                <a16:creationId xmlns:a16="http://schemas.microsoft.com/office/drawing/2014/main" id="{3ACA9C56-BA67-43C7-BE47-E0640D7A5E1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学科建设目标</a:t>
            </a:r>
          </a:p>
        </p:txBody>
      </p:sp>
      <p:grpSp>
        <p:nvGrpSpPr>
          <p:cNvPr id="47" name="组合 46">
            <a:extLst>
              <a:ext uri="{FF2B5EF4-FFF2-40B4-BE49-F238E27FC236}">
                <a16:creationId xmlns:a16="http://schemas.microsoft.com/office/drawing/2014/main" id="{3F9F12F2-3C3B-473D-AD86-160118D88637}"/>
              </a:ext>
            </a:extLst>
          </p:cNvPr>
          <p:cNvGrpSpPr/>
          <p:nvPr/>
        </p:nvGrpSpPr>
        <p:grpSpPr>
          <a:xfrm>
            <a:off x="488992" y="512090"/>
            <a:ext cx="1009408" cy="501038"/>
            <a:chOff x="680598" y="541180"/>
            <a:chExt cx="1009408" cy="501038"/>
          </a:xfrm>
        </p:grpSpPr>
        <p:sp>
          <p:nvSpPr>
            <p:cNvPr id="51" name="矩形 50">
              <a:extLst>
                <a:ext uri="{FF2B5EF4-FFF2-40B4-BE49-F238E27FC236}">
                  <a16:creationId xmlns:a16="http://schemas.microsoft.com/office/drawing/2014/main" id="{67B9820F-C417-45A7-913D-1B33D9E8E764}"/>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52" name="矩形 51">
              <a:extLst>
                <a:ext uri="{FF2B5EF4-FFF2-40B4-BE49-F238E27FC236}">
                  <a16:creationId xmlns:a16="http://schemas.microsoft.com/office/drawing/2014/main" id="{3EE416B8-D2A9-4F07-9B49-AF8DE241D6D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3" name="矩形 52">
              <a:extLst>
                <a:ext uri="{FF2B5EF4-FFF2-40B4-BE49-F238E27FC236}">
                  <a16:creationId xmlns:a16="http://schemas.microsoft.com/office/drawing/2014/main" id="{840D16BD-F5EC-4E84-81B2-87CF8ACB9191}"/>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4" name="矩形 53">
              <a:extLst>
                <a:ext uri="{FF2B5EF4-FFF2-40B4-BE49-F238E27FC236}">
                  <a16:creationId xmlns:a16="http://schemas.microsoft.com/office/drawing/2014/main" id="{82DE1DA4-7EB1-4873-AA53-AAD04025B089}"/>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55" name="梯形 54">
            <a:extLst>
              <a:ext uri="{FF2B5EF4-FFF2-40B4-BE49-F238E27FC236}">
                <a16:creationId xmlns:a16="http://schemas.microsoft.com/office/drawing/2014/main" id="{A1EDEEE1-F7F7-4897-A5B0-05F7C2A3E6FC}"/>
              </a:ext>
            </a:extLst>
          </p:cNvPr>
          <p:cNvSpPr/>
          <p:nvPr/>
        </p:nvSpPr>
        <p:spPr>
          <a:xfrm>
            <a:off x="0" y="5598267"/>
            <a:ext cx="12192000" cy="1259734"/>
          </a:xfrm>
          <a:prstGeom prst="trapezoid">
            <a:avLst>
              <a:gd name="adj" fmla="val 98789"/>
            </a:avLst>
          </a:prstGeom>
          <a:gradFill>
            <a:gsLst>
              <a:gs pos="0">
                <a:srgbClr val="9D1F25">
                  <a:alpha val="0"/>
                </a:srgbClr>
              </a:gs>
              <a:gs pos="100000">
                <a:srgbClr val="7E191E"/>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13291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5" y="1970045"/>
            <a:ext cx="5538786" cy="3692524"/>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738664"/>
          </a:xfrm>
          <a:prstGeom prst="rect">
            <a:avLst/>
          </a:prstGeom>
        </p:spPr>
        <p:txBody>
          <a:bodyPr wrap="square" lIns="0" tIns="0" rIns="0" bIns="0">
            <a:spAutoFit/>
          </a:bodyPr>
          <a:lstStyle/>
          <a:p>
            <a:pPr algn="ctr"/>
            <a:r>
              <a:rPr lang="zh-CN" altLang="en-US" sz="4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学科建设任务</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04</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extLst>
      <p:ext uri="{BB962C8B-B14F-4D97-AF65-F5344CB8AC3E}">
        <p14:creationId xmlns:p14="http://schemas.microsoft.com/office/powerpoint/2010/main" val="15749220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4573ED7-4CAB-4A3D-9FFD-9B8F30C24E94}"/>
              </a:ext>
            </a:extLst>
          </p:cNvPr>
          <p:cNvSpPr/>
          <p:nvPr/>
        </p:nvSpPr>
        <p:spPr>
          <a:xfrm>
            <a:off x="169022" y="2186309"/>
            <a:ext cx="5288627" cy="3154710"/>
          </a:xfrm>
          <a:prstGeom prst="rect">
            <a:avLst/>
          </a:prstGeom>
        </p:spPr>
        <p:txBody>
          <a:bodyPr wrap="none">
            <a:spAutoFit/>
          </a:bodyPr>
          <a:lstStyle/>
          <a:p>
            <a:r>
              <a:rPr lang="zh-CN" altLang="en-US" sz="19900" dirty="0">
                <a:ln w="0"/>
                <a:gradFill flip="none" rotWithShape="1">
                  <a:gsLst>
                    <a:gs pos="21000">
                      <a:srgbClr val="B63E42">
                        <a:alpha val="15000"/>
                      </a:srgbClr>
                    </a:gs>
                    <a:gs pos="88000">
                      <a:srgbClr val="C5C7CA">
                        <a:alpha val="44000"/>
                      </a:srgbClr>
                    </a:gs>
                  </a:gsLst>
                  <a:lin ang="0" scaled="1"/>
                  <a:tileRect/>
                </a:gradFill>
                <a:latin typeface="微软雅黑" panose="020B0503020204020204" pitchFamily="34" charset="-122"/>
                <a:ea typeface="微软雅黑" panose="020B0503020204020204" pitchFamily="34" charset="-122"/>
              </a:rPr>
              <a:t>本科</a:t>
            </a:r>
          </a:p>
        </p:txBody>
      </p:sp>
      <p:sp>
        <p:nvSpPr>
          <p:cNvPr id="51" name="矩形 50">
            <a:extLst>
              <a:ext uri="{FF2B5EF4-FFF2-40B4-BE49-F238E27FC236}">
                <a16:creationId xmlns:a16="http://schemas.microsoft.com/office/drawing/2014/main" id="{D4CB29F5-17A3-480F-B5D0-B26FC8B69268}"/>
              </a:ext>
            </a:extLst>
          </p:cNvPr>
          <p:cNvSpPr/>
          <p:nvPr/>
        </p:nvSpPr>
        <p:spPr>
          <a:xfrm>
            <a:off x="6257164" y="3842762"/>
            <a:ext cx="6571030" cy="2646878"/>
          </a:xfrm>
          <a:prstGeom prst="rect">
            <a:avLst/>
          </a:prstGeom>
        </p:spPr>
        <p:txBody>
          <a:bodyPr wrap="none">
            <a:spAutoFit/>
          </a:bodyPr>
          <a:lstStyle/>
          <a:p>
            <a:r>
              <a:rPr lang="zh-CN" altLang="en-US" sz="16600" dirty="0">
                <a:ln w="0"/>
                <a:gradFill flip="none" rotWithShape="1">
                  <a:gsLst>
                    <a:gs pos="14000">
                      <a:srgbClr val="B63E42">
                        <a:alpha val="35000"/>
                      </a:srgbClr>
                    </a:gs>
                    <a:gs pos="88000">
                      <a:srgbClr val="C5C7CA">
                        <a:alpha val="44000"/>
                      </a:srgbClr>
                    </a:gs>
                  </a:gsLst>
                  <a:lin ang="10800000" scaled="0"/>
                  <a:tileRect/>
                </a:gradFill>
                <a:latin typeface="微软雅黑" panose="020B0503020204020204" pitchFamily="34" charset="-122"/>
                <a:ea typeface="微软雅黑" panose="020B0503020204020204" pitchFamily="34" charset="-122"/>
              </a:rPr>
              <a:t>研究生</a:t>
            </a:r>
          </a:p>
        </p:txBody>
      </p:sp>
      <p:sp>
        <p:nvSpPr>
          <p:cNvPr id="2" name="平行四边形 1">
            <a:extLst>
              <a:ext uri="{FF2B5EF4-FFF2-40B4-BE49-F238E27FC236}">
                <a16:creationId xmlns:a16="http://schemas.microsoft.com/office/drawing/2014/main" id="{FBDFEAB8-B434-466A-9DA3-35A810C7D46D}"/>
              </a:ext>
            </a:extLst>
          </p:cNvPr>
          <p:cNvSpPr/>
          <p:nvPr/>
        </p:nvSpPr>
        <p:spPr>
          <a:xfrm>
            <a:off x="-237604" y="1529588"/>
            <a:ext cx="6899880" cy="4242685"/>
          </a:xfrm>
          <a:prstGeom prst="parallelogram">
            <a:avLst>
              <a:gd name="adj" fmla="val 30367"/>
            </a:avLst>
          </a:prstGeom>
          <a:noFill/>
          <a:ln w="6350">
            <a:gradFill>
              <a:gsLst>
                <a:gs pos="21000">
                  <a:srgbClr val="C00000">
                    <a:alpha val="0"/>
                  </a:srgbClr>
                </a:gs>
                <a:gs pos="100000">
                  <a:srgbClr val="C00000">
                    <a:alpha val="39000"/>
                  </a:srgbClr>
                </a:gs>
              </a:gsLst>
              <a:lin ang="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a:extLst>
              <a:ext uri="{FF2B5EF4-FFF2-40B4-BE49-F238E27FC236}">
                <a16:creationId xmlns:a16="http://schemas.microsoft.com/office/drawing/2014/main" id="{A216190D-6786-412B-B3FD-6140029283AF}"/>
              </a:ext>
            </a:extLst>
          </p:cNvPr>
          <p:cNvSpPr/>
          <p:nvPr/>
        </p:nvSpPr>
        <p:spPr>
          <a:xfrm>
            <a:off x="5422142" y="2028632"/>
            <a:ext cx="7059491" cy="4242685"/>
          </a:xfrm>
          <a:prstGeom prst="parallelogram">
            <a:avLst>
              <a:gd name="adj" fmla="val 30089"/>
            </a:avLst>
          </a:prstGeom>
          <a:noFill/>
          <a:ln w="25400">
            <a:gradFill>
              <a:gsLst>
                <a:gs pos="25000">
                  <a:srgbClr val="C00000">
                    <a:alpha val="0"/>
                  </a:srgbClr>
                </a:gs>
                <a:gs pos="100000">
                  <a:srgbClr val="C00000">
                    <a:alpha val="25000"/>
                  </a:srgbClr>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id="{C1107A17-CBA9-4E0A-8A27-F3E907F6C972}"/>
              </a:ext>
            </a:extLst>
          </p:cNvPr>
          <p:cNvSpPr/>
          <p:nvPr/>
        </p:nvSpPr>
        <p:spPr>
          <a:xfrm>
            <a:off x="5559924" y="1914456"/>
            <a:ext cx="7059491" cy="4242685"/>
          </a:xfrm>
          <a:prstGeom prst="parallelogram">
            <a:avLst>
              <a:gd name="adj" fmla="val 30089"/>
            </a:avLst>
          </a:prstGeom>
          <a:gradFill>
            <a:gsLst>
              <a:gs pos="20000">
                <a:srgbClr val="C00000">
                  <a:alpha val="0"/>
                </a:srgbClr>
              </a:gs>
              <a:gs pos="100000">
                <a:srgbClr val="C00000">
                  <a:alpha val="25000"/>
                </a:srgbClr>
              </a:gs>
            </a:gsLst>
            <a:lin ang="11700000" scaled="0"/>
          </a:gradFill>
          <a:ln w="25400">
            <a:gradFill>
              <a:gsLst>
                <a:gs pos="25000">
                  <a:srgbClr val="C00000">
                    <a:alpha val="0"/>
                  </a:srgbClr>
                </a:gs>
                <a:gs pos="100000">
                  <a:srgbClr val="C00000"/>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a:extLst>
              <a:ext uri="{FF2B5EF4-FFF2-40B4-BE49-F238E27FC236}">
                <a16:creationId xmlns:a16="http://schemas.microsoft.com/office/drawing/2014/main" id="{D6F9DF7D-BB7D-4313-B243-F3E6E24DED68}"/>
              </a:ext>
            </a:extLst>
          </p:cNvPr>
          <p:cNvSpPr/>
          <p:nvPr/>
        </p:nvSpPr>
        <p:spPr>
          <a:xfrm>
            <a:off x="108137" y="1246090"/>
            <a:ext cx="6899880" cy="4242685"/>
          </a:xfrm>
          <a:prstGeom prst="parallelogram">
            <a:avLst>
              <a:gd name="adj" fmla="val 30367"/>
            </a:avLst>
          </a:prstGeom>
          <a:gradFill>
            <a:gsLst>
              <a:gs pos="17000">
                <a:srgbClr val="C00000">
                  <a:alpha val="0"/>
                </a:srgbClr>
              </a:gs>
              <a:gs pos="100000">
                <a:srgbClr val="C00000">
                  <a:alpha val="25000"/>
                </a:srgbClr>
              </a:gs>
            </a:gsLst>
            <a:lin ang="900000" scaled="0"/>
          </a:gradFill>
          <a:ln w="25400">
            <a:gradFill>
              <a:gsLst>
                <a:gs pos="21000">
                  <a:srgbClr val="C00000">
                    <a:alpha val="0"/>
                  </a:srgbClr>
                </a:gs>
                <a:gs pos="100000">
                  <a:srgbClr val="C00000">
                    <a:alpha val="82000"/>
                  </a:srgbClr>
                </a:gs>
              </a:gsLst>
              <a:lin ang="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2" name="平行四边形 21">
            <a:extLst>
              <a:ext uri="{FF2B5EF4-FFF2-40B4-BE49-F238E27FC236}">
                <a16:creationId xmlns:a16="http://schemas.microsoft.com/office/drawing/2014/main" id="{107EA69C-526C-477F-A384-8C860F6E21B8}"/>
              </a:ext>
            </a:extLst>
          </p:cNvPr>
          <p:cNvSpPr/>
          <p:nvPr/>
        </p:nvSpPr>
        <p:spPr>
          <a:xfrm>
            <a:off x="2484543" y="5843852"/>
            <a:ext cx="880958" cy="74446"/>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a:extLst>
              <a:ext uri="{FF2B5EF4-FFF2-40B4-BE49-F238E27FC236}">
                <a16:creationId xmlns:a16="http://schemas.microsoft.com/office/drawing/2014/main" id="{B6C7E2D5-CA85-41CD-8353-EE6613EC62DD}"/>
              </a:ext>
            </a:extLst>
          </p:cNvPr>
          <p:cNvSpPr/>
          <p:nvPr/>
        </p:nvSpPr>
        <p:spPr>
          <a:xfrm>
            <a:off x="2470327" y="6086222"/>
            <a:ext cx="2101673" cy="217141"/>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61934CA1-B81D-461D-98CB-5E89F0641B2D}"/>
              </a:ext>
            </a:extLst>
          </p:cNvPr>
          <p:cNvSpPr/>
          <p:nvPr/>
        </p:nvSpPr>
        <p:spPr>
          <a:xfrm>
            <a:off x="1698022" y="6519736"/>
            <a:ext cx="1702932" cy="175944"/>
          </a:xfrm>
          <a:prstGeom prst="parallelogram">
            <a:avLst>
              <a:gd name="adj" fmla="val 30367"/>
            </a:avLst>
          </a:prstGeom>
          <a:gradFill>
            <a:gsLst>
              <a:gs pos="17000">
                <a:schemeClr val="bg1"/>
              </a:gs>
              <a:gs pos="100000">
                <a:srgbClr val="C00000"/>
              </a:gs>
            </a:gsLst>
            <a:lin ang="9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6AAE1A28-6B4B-4914-B44F-0B8B8269FA08}"/>
              </a:ext>
            </a:extLst>
          </p:cNvPr>
          <p:cNvSpPr/>
          <p:nvPr/>
        </p:nvSpPr>
        <p:spPr>
          <a:xfrm>
            <a:off x="7972917" y="1658133"/>
            <a:ext cx="954734" cy="106284"/>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428CCD32-7E24-40E6-82DF-B0E86B36F4DB}"/>
              </a:ext>
            </a:extLst>
          </p:cNvPr>
          <p:cNvSpPr/>
          <p:nvPr/>
        </p:nvSpPr>
        <p:spPr>
          <a:xfrm>
            <a:off x="7506912" y="1235538"/>
            <a:ext cx="2139901" cy="238220"/>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a:extLst>
              <a:ext uri="{FF2B5EF4-FFF2-40B4-BE49-F238E27FC236}">
                <a16:creationId xmlns:a16="http://schemas.microsoft.com/office/drawing/2014/main" id="{36405885-28B6-4806-9E27-59ACBD730AEB}"/>
              </a:ext>
            </a:extLst>
          </p:cNvPr>
          <p:cNvSpPr/>
          <p:nvPr/>
        </p:nvSpPr>
        <p:spPr>
          <a:xfrm>
            <a:off x="8177792" y="813030"/>
            <a:ext cx="1536962" cy="171099"/>
          </a:xfrm>
          <a:prstGeom prst="parallelogram">
            <a:avLst>
              <a:gd name="adj" fmla="val 30089"/>
            </a:avLst>
          </a:prstGeom>
          <a:gradFill>
            <a:gsLst>
              <a:gs pos="20000">
                <a:schemeClr val="bg1"/>
              </a:gs>
              <a:gs pos="100000">
                <a:srgbClr val="C00000"/>
              </a:gs>
            </a:gsLst>
            <a:lin ang="117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937882" y="1661229"/>
            <a:ext cx="5484667" cy="830997"/>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第一，</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积极探索本科培养方案和课程设置改革</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矩形 33"/>
          <p:cNvSpPr/>
          <p:nvPr/>
        </p:nvSpPr>
        <p:spPr>
          <a:xfrm>
            <a:off x="557213" y="2744255"/>
            <a:ext cx="5310245" cy="830997"/>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第二，</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加强学科间交叉和融合</a:t>
            </a:r>
            <a:endParaRPr lang="zh-CN" altLang="en-US" sz="2400" dirty="0">
              <a:latin typeface="微软雅黑" panose="020B0503020204020204" pitchFamily="34" charset="-122"/>
              <a:ea typeface="微软雅黑" panose="020B0503020204020204" pitchFamily="34" charset="-122"/>
            </a:endParaRPr>
          </a:p>
        </p:txBody>
      </p:sp>
      <p:sp>
        <p:nvSpPr>
          <p:cNvPr id="35" name="矩形 34"/>
          <p:cNvSpPr/>
          <p:nvPr/>
        </p:nvSpPr>
        <p:spPr>
          <a:xfrm>
            <a:off x="307165" y="3889201"/>
            <a:ext cx="4925174" cy="1200329"/>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第三，</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建设本科生参与国际体验与国际交流实践的平台</a:t>
            </a:r>
            <a:endParaRPr lang="zh-CN" altLang="en-US" sz="2400" dirty="0">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9CB1E773-F710-48D1-A6A4-1AD654C15BA9}"/>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（一）人才培养</a:t>
            </a:r>
          </a:p>
        </p:txBody>
      </p:sp>
      <p:grpSp>
        <p:nvGrpSpPr>
          <p:cNvPr id="42" name="组合 41">
            <a:extLst>
              <a:ext uri="{FF2B5EF4-FFF2-40B4-BE49-F238E27FC236}">
                <a16:creationId xmlns:a16="http://schemas.microsoft.com/office/drawing/2014/main" id="{D2A27C5D-20FC-4AFD-BE24-98F70A64A423}"/>
              </a:ext>
            </a:extLst>
          </p:cNvPr>
          <p:cNvGrpSpPr/>
          <p:nvPr/>
        </p:nvGrpSpPr>
        <p:grpSpPr>
          <a:xfrm>
            <a:off x="488992" y="512090"/>
            <a:ext cx="1009408" cy="501038"/>
            <a:chOff x="680598" y="541180"/>
            <a:chExt cx="1009408" cy="501038"/>
          </a:xfrm>
        </p:grpSpPr>
        <p:sp>
          <p:nvSpPr>
            <p:cNvPr id="43" name="矩形 42">
              <a:extLst>
                <a:ext uri="{FF2B5EF4-FFF2-40B4-BE49-F238E27FC236}">
                  <a16:creationId xmlns:a16="http://schemas.microsoft.com/office/drawing/2014/main" id="{3FEB8BE1-01E9-4AC9-B2E8-D6B299F342FD}"/>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44" name="矩形 43">
              <a:extLst>
                <a:ext uri="{FF2B5EF4-FFF2-40B4-BE49-F238E27FC236}">
                  <a16:creationId xmlns:a16="http://schemas.microsoft.com/office/drawing/2014/main" id="{A0AF436C-7FA3-44D1-8845-7938797AC43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5" name="矩形 44">
              <a:extLst>
                <a:ext uri="{FF2B5EF4-FFF2-40B4-BE49-F238E27FC236}">
                  <a16:creationId xmlns:a16="http://schemas.microsoft.com/office/drawing/2014/main" id="{D8F8062B-2237-40BA-AB8A-F383771A83BA}"/>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6" name="矩形 45">
              <a:extLst>
                <a:ext uri="{FF2B5EF4-FFF2-40B4-BE49-F238E27FC236}">
                  <a16:creationId xmlns:a16="http://schemas.microsoft.com/office/drawing/2014/main" id="{E84357B0-FA11-4215-BAF2-A2CFDC92AD72}"/>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48" name="矩形 47">
            <a:extLst>
              <a:ext uri="{FF2B5EF4-FFF2-40B4-BE49-F238E27FC236}">
                <a16:creationId xmlns:a16="http://schemas.microsoft.com/office/drawing/2014/main" id="{1A71EA09-700A-4138-BDC0-A6FDAC251D12}"/>
              </a:ext>
            </a:extLst>
          </p:cNvPr>
          <p:cNvSpPr/>
          <p:nvPr/>
        </p:nvSpPr>
        <p:spPr>
          <a:xfrm>
            <a:off x="7008017" y="1973342"/>
            <a:ext cx="5130097" cy="1200329"/>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第一，</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以国际学术前沿成果为教学基础，构建以生为本、多方协同的育人机制</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14953C0C-AAB6-4397-8439-7517A5B886B2}"/>
              </a:ext>
            </a:extLst>
          </p:cNvPr>
          <p:cNvSpPr/>
          <p:nvPr/>
        </p:nvSpPr>
        <p:spPr>
          <a:xfrm>
            <a:off x="6714269" y="3118381"/>
            <a:ext cx="5477731" cy="1200329"/>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第二，</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打造层次丰富、内容前沿的高水平创新人才培养平台</a:t>
            </a:r>
            <a:endParaRPr lang="zh-CN" altLang="en-US" sz="2400" dirty="0">
              <a:latin typeface="微软雅黑" panose="020B0503020204020204" pitchFamily="34" charset="-122"/>
              <a:ea typeface="微软雅黑" panose="020B0503020204020204" pitchFamily="34" charset="-122"/>
            </a:endParaRPr>
          </a:p>
        </p:txBody>
      </p:sp>
      <p:sp>
        <p:nvSpPr>
          <p:cNvPr id="50" name="矩形 49">
            <a:extLst>
              <a:ext uri="{FF2B5EF4-FFF2-40B4-BE49-F238E27FC236}">
                <a16:creationId xmlns:a16="http://schemas.microsoft.com/office/drawing/2014/main" id="{F119EF7C-DA8F-4D8C-A26A-8876571B4B9A}"/>
              </a:ext>
            </a:extLst>
          </p:cNvPr>
          <p:cNvSpPr/>
          <p:nvPr/>
        </p:nvSpPr>
        <p:spPr>
          <a:xfrm>
            <a:off x="6175039" y="4149974"/>
            <a:ext cx="5740357" cy="1200329"/>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第三，</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依托本学科资深翻译家队伍，开展翻译专业本硕博全链条培养</a:t>
            </a:r>
            <a:endParaRPr lang="zh-CN" altLang="en-US" sz="2400" dirty="0">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8413FA25-D5A5-4234-BBFC-293FD84F60DF}"/>
              </a:ext>
            </a:extLst>
          </p:cNvPr>
          <p:cNvSpPr/>
          <p:nvPr/>
        </p:nvSpPr>
        <p:spPr>
          <a:xfrm>
            <a:off x="5795432" y="5344868"/>
            <a:ext cx="7494494" cy="1200329"/>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第四，</a:t>
            </a:r>
            <a:endPar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从国家战略出发，继续优化国别和区域研究复合型人才分层分类培养体系</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64194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1998807"/>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571834" y="1558573"/>
            <a:ext cx="11048329" cy="1569660"/>
          </a:xfrm>
          <a:prstGeom prst="rect">
            <a:avLst/>
          </a:prstGeom>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2020-2030</a:t>
            </a:r>
            <a:r>
              <a:rPr lang="zh-CN" altLang="en-US" sz="2400" dirty="0">
                <a:solidFill>
                  <a:schemeClr val="bg1"/>
                </a:solidFill>
                <a:latin typeface="微软雅黑" panose="020B0503020204020204" pitchFamily="34" charset="-122"/>
                <a:ea typeface="微软雅黑" panose="020B0503020204020204" pitchFamily="34" charset="-122"/>
              </a:rPr>
              <a:t>年期间，本学科将继续以引进和培养“高精尖缺”师资为目标导向，以建设高层次创新型人才队伍为核心，不断提升师资队伍的协同创新能力、战略服务能力、国际化能力和文化传承能力。做好师资队伍的顶层设计和统筹规划，进一步优化学科布局和教师队伍结构，培养良性互动的跨学科学术共同体。</a:t>
            </a:r>
          </a:p>
        </p:txBody>
      </p:sp>
      <p:sp>
        <p:nvSpPr>
          <p:cNvPr id="651" name="矩形 650">
            <a:extLst>
              <a:ext uri="{FF2B5EF4-FFF2-40B4-BE49-F238E27FC236}">
                <a16:creationId xmlns:a16="http://schemas.microsoft.com/office/drawing/2014/main" id="{7397FBC7-5452-4DDA-A8CD-09B50771315B}"/>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（二）队伍建设</a:t>
            </a:r>
          </a:p>
        </p:txBody>
      </p:sp>
      <p:grpSp>
        <p:nvGrpSpPr>
          <p:cNvPr id="652" name="组合 651">
            <a:extLst>
              <a:ext uri="{FF2B5EF4-FFF2-40B4-BE49-F238E27FC236}">
                <a16:creationId xmlns:a16="http://schemas.microsoft.com/office/drawing/2014/main" id="{B659E75E-A6E3-4D1A-87B0-26E271ECB3B5}"/>
              </a:ext>
            </a:extLst>
          </p:cNvPr>
          <p:cNvGrpSpPr/>
          <p:nvPr/>
        </p:nvGrpSpPr>
        <p:grpSpPr>
          <a:xfrm>
            <a:off x="488992" y="512090"/>
            <a:ext cx="1009408" cy="501038"/>
            <a:chOff x="680598" y="541180"/>
            <a:chExt cx="1009408" cy="501038"/>
          </a:xfrm>
        </p:grpSpPr>
        <p:sp>
          <p:nvSpPr>
            <p:cNvPr id="653" name="矩形 652">
              <a:extLst>
                <a:ext uri="{FF2B5EF4-FFF2-40B4-BE49-F238E27FC236}">
                  <a16:creationId xmlns:a16="http://schemas.microsoft.com/office/drawing/2014/main" id="{7CFD7BAA-9C46-4774-BFA3-5384EF2A5096}"/>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654" name="矩形 653">
              <a:extLst>
                <a:ext uri="{FF2B5EF4-FFF2-40B4-BE49-F238E27FC236}">
                  <a16:creationId xmlns:a16="http://schemas.microsoft.com/office/drawing/2014/main" id="{28BE70F6-D2C9-4978-8EC8-370E16C9E784}"/>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55" name="矩形 654">
              <a:extLst>
                <a:ext uri="{FF2B5EF4-FFF2-40B4-BE49-F238E27FC236}">
                  <a16:creationId xmlns:a16="http://schemas.microsoft.com/office/drawing/2014/main" id="{90AEFDFF-224B-455A-BC0C-4C497AEEF90C}"/>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56" name="矩形 655">
              <a:extLst>
                <a:ext uri="{FF2B5EF4-FFF2-40B4-BE49-F238E27FC236}">
                  <a16:creationId xmlns:a16="http://schemas.microsoft.com/office/drawing/2014/main" id="{80163FEF-ABA0-48D5-B1EC-617272FBE104}"/>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658" name="组合 657">
            <a:extLst>
              <a:ext uri="{FF2B5EF4-FFF2-40B4-BE49-F238E27FC236}">
                <a16:creationId xmlns:a16="http://schemas.microsoft.com/office/drawing/2014/main" id="{5CF96650-5689-4302-984C-2F03D4A38B67}"/>
              </a:ext>
            </a:extLst>
          </p:cNvPr>
          <p:cNvGrpSpPr/>
          <p:nvPr/>
        </p:nvGrpSpPr>
        <p:grpSpPr>
          <a:xfrm>
            <a:off x="867981" y="3057719"/>
            <a:ext cx="1456442" cy="3135325"/>
            <a:chOff x="1782106" y="3542090"/>
            <a:chExt cx="787493" cy="1695262"/>
          </a:xfrm>
        </p:grpSpPr>
        <p:sp>
          <p:nvSpPr>
            <p:cNvPr id="660" name="任意多边形: 形状 266">
              <a:extLst>
                <a:ext uri="{FF2B5EF4-FFF2-40B4-BE49-F238E27FC236}">
                  <a16:creationId xmlns:a16="http://schemas.microsoft.com/office/drawing/2014/main" id="{669A6236-D1D0-46B1-85F7-3A1E4C570053}"/>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661" name="组合 660">
              <a:extLst>
                <a:ext uri="{FF2B5EF4-FFF2-40B4-BE49-F238E27FC236}">
                  <a16:creationId xmlns:a16="http://schemas.microsoft.com/office/drawing/2014/main" id="{4D13BC5B-1AF1-4D7C-A584-5AD4FA4B36FA}"/>
                </a:ext>
              </a:extLst>
            </p:cNvPr>
            <p:cNvGrpSpPr/>
            <p:nvPr/>
          </p:nvGrpSpPr>
          <p:grpSpPr>
            <a:xfrm>
              <a:off x="1782106" y="3542090"/>
              <a:ext cx="787493" cy="1456757"/>
              <a:chOff x="1782106" y="3542090"/>
              <a:chExt cx="787493" cy="1456757"/>
            </a:xfrm>
          </p:grpSpPr>
          <p:sp>
            <p:nvSpPr>
              <p:cNvPr id="662" name="任意多边形: 形状 268">
                <a:extLst>
                  <a:ext uri="{FF2B5EF4-FFF2-40B4-BE49-F238E27FC236}">
                    <a16:creationId xmlns:a16="http://schemas.microsoft.com/office/drawing/2014/main" id="{A3105F2A-AB0E-463E-9B53-3BF5D553BE2E}"/>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663" name="任意多边形: 形状 269">
                <a:extLst>
                  <a:ext uri="{FF2B5EF4-FFF2-40B4-BE49-F238E27FC236}">
                    <a16:creationId xmlns:a16="http://schemas.microsoft.com/office/drawing/2014/main" id="{C10DAD84-F857-4397-BB05-B17E2FF153CB}"/>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664" name="任意多边形: 形状 270">
                <a:extLst>
                  <a:ext uri="{FF2B5EF4-FFF2-40B4-BE49-F238E27FC236}">
                    <a16:creationId xmlns:a16="http://schemas.microsoft.com/office/drawing/2014/main" id="{384D7787-2799-45E8-974D-B87484C978AE}"/>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665" name="任意多边形: 形状 271">
                <a:extLst>
                  <a:ext uri="{FF2B5EF4-FFF2-40B4-BE49-F238E27FC236}">
                    <a16:creationId xmlns:a16="http://schemas.microsoft.com/office/drawing/2014/main" id="{F89CD5B5-5903-46E9-9D3B-E823885759B6}"/>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666" name="任意多边形: 形状 272">
                <a:extLst>
                  <a:ext uri="{FF2B5EF4-FFF2-40B4-BE49-F238E27FC236}">
                    <a16:creationId xmlns:a16="http://schemas.microsoft.com/office/drawing/2014/main" id="{A500BA67-3FBD-4AF5-B309-0914C8998A73}"/>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1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667" name="图形 1" hidden="1">
                <a:extLst>
                  <a:ext uri="{FF2B5EF4-FFF2-40B4-BE49-F238E27FC236}">
                    <a16:creationId xmlns:a16="http://schemas.microsoft.com/office/drawing/2014/main" id="{5D5C041B-87D3-4493-836A-2EB3EA62D639}"/>
                  </a:ext>
                </a:extLst>
              </p:cNvPr>
              <p:cNvGrpSpPr/>
              <p:nvPr/>
            </p:nvGrpSpPr>
            <p:grpSpPr>
              <a:xfrm>
                <a:off x="1937347" y="3826330"/>
                <a:ext cx="454431" cy="481246"/>
                <a:chOff x="2603240" y="3541930"/>
                <a:chExt cx="454431" cy="481246"/>
              </a:xfrm>
            </p:grpSpPr>
            <p:sp>
              <p:nvSpPr>
                <p:cNvPr id="668" name="任意多边形: 形状 274">
                  <a:extLst>
                    <a:ext uri="{FF2B5EF4-FFF2-40B4-BE49-F238E27FC236}">
                      <a16:creationId xmlns:a16="http://schemas.microsoft.com/office/drawing/2014/main" id="{EC7DC524-AE59-4C96-B76D-BE2F5981E5EC}"/>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69" name="任意多边形: 形状 275">
                  <a:extLst>
                    <a:ext uri="{FF2B5EF4-FFF2-40B4-BE49-F238E27FC236}">
                      <a16:creationId xmlns:a16="http://schemas.microsoft.com/office/drawing/2014/main" id="{4DC85735-E014-4ABF-A500-B0099ABB7DED}"/>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70" name="任意多边形: 形状 276">
                  <a:extLst>
                    <a:ext uri="{FF2B5EF4-FFF2-40B4-BE49-F238E27FC236}">
                      <a16:creationId xmlns:a16="http://schemas.microsoft.com/office/drawing/2014/main" id="{64D87A5C-6E37-4FB3-B320-E8C04B40D145}"/>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71" name="任意多边形: 形状 277">
                  <a:extLst>
                    <a:ext uri="{FF2B5EF4-FFF2-40B4-BE49-F238E27FC236}">
                      <a16:creationId xmlns:a16="http://schemas.microsoft.com/office/drawing/2014/main" id="{F35CC6F2-5929-4E0C-B210-81768E88892C}"/>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72" name="任意多边形: 形状 278">
                  <a:extLst>
                    <a:ext uri="{FF2B5EF4-FFF2-40B4-BE49-F238E27FC236}">
                      <a16:creationId xmlns:a16="http://schemas.microsoft.com/office/drawing/2014/main" id="{9BE6994F-7EC7-4F6B-A88D-A9FA91C231BF}"/>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73" name="任意多边形: 形状 279">
                  <a:extLst>
                    <a:ext uri="{FF2B5EF4-FFF2-40B4-BE49-F238E27FC236}">
                      <a16:creationId xmlns:a16="http://schemas.microsoft.com/office/drawing/2014/main" id="{335600C3-8325-4785-8B82-E315A0E360CC}"/>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4" name="任意多边形: 形状 280">
                  <a:extLst>
                    <a:ext uri="{FF2B5EF4-FFF2-40B4-BE49-F238E27FC236}">
                      <a16:creationId xmlns:a16="http://schemas.microsoft.com/office/drawing/2014/main" id="{65FC5EE6-A5AD-424D-AA1B-5E6CC7F68463}"/>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5" name="任意多边形: 形状 281">
                  <a:extLst>
                    <a:ext uri="{FF2B5EF4-FFF2-40B4-BE49-F238E27FC236}">
                      <a16:creationId xmlns:a16="http://schemas.microsoft.com/office/drawing/2014/main" id="{D575308F-6283-4105-8EFF-E648E3491F8F}"/>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6" name="任意多边形: 形状 282">
                  <a:extLst>
                    <a:ext uri="{FF2B5EF4-FFF2-40B4-BE49-F238E27FC236}">
                      <a16:creationId xmlns:a16="http://schemas.microsoft.com/office/drawing/2014/main" id="{94DFD7BA-A5D9-49F0-8D56-FACFAA5559C0}"/>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7" name="任意多边形: 形状 283">
                  <a:extLst>
                    <a:ext uri="{FF2B5EF4-FFF2-40B4-BE49-F238E27FC236}">
                      <a16:creationId xmlns:a16="http://schemas.microsoft.com/office/drawing/2014/main" id="{FC88375D-AE83-4492-AAC7-226158D9E53E}"/>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8" name="任意多边形: 形状 284">
                  <a:extLst>
                    <a:ext uri="{FF2B5EF4-FFF2-40B4-BE49-F238E27FC236}">
                      <a16:creationId xmlns:a16="http://schemas.microsoft.com/office/drawing/2014/main" id="{68A96A63-5D3C-42CC-ABB7-2668095477A0}"/>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79" name="任意多边形: 形状 285">
                  <a:extLst>
                    <a:ext uri="{FF2B5EF4-FFF2-40B4-BE49-F238E27FC236}">
                      <a16:creationId xmlns:a16="http://schemas.microsoft.com/office/drawing/2014/main" id="{5E4399EC-D412-4CFC-9A4A-541189BC6853}"/>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0" name="任意多边形: 形状 286">
                  <a:extLst>
                    <a:ext uri="{FF2B5EF4-FFF2-40B4-BE49-F238E27FC236}">
                      <a16:creationId xmlns:a16="http://schemas.microsoft.com/office/drawing/2014/main" id="{5FDA080C-965C-4BDE-910E-AEF8DC9DBD66}"/>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1" name="任意多边形: 形状 287">
                  <a:extLst>
                    <a:ext uri="{FF2B5EF4-FFF2-40B4-BE49-F238E27FC236}">
                      <a16:creationId xmlns:a16="http://schemas.microsoft.com/office/drawing/2014/main" id="{2FB71D3A-67D1-46E1-8D59-82D5F5A5C89F}"/>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2" name="任意多边形: 形状 288">
                  <a:extLst>
                    <a:ext uri="{FF2B5EF4-FFF2-40B4-BE49-F238E27FC236}">
                      <a16:creationId xmlns:a16="http://schemas.microsoft.com/office/drawing/2014/main" id="{E93F35BE-4EDC-4AFC-987B-D14400EA5CB3}"/>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3" name="任意多边形: 形状 289">
                  <a:extLst>
                    <a:ext uri="{FF2B5EF4-FFF2-40B4-BE49-F238E27FC236}">
                      <a16:creationId xmlns:a16="http://schemas.microsoft.com/office/drawing/2014/main" id="{188625D3-212E-4FC5-8D39-A3614704A404}"/>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4" name="任意多边形: 形状 290">
                  <a:extLst>
                    <a:ext uri="{FF2B5EF4-FFF2-40B4-BE49-F238E27FC236}">
                      <a16:creationId xmlns:a16="http://schemas.microsoft.com/office/drawing/2014/main" id="{C0D39586-5324-4361-A906-8745B1673765}"/>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5" name="任意多边形: 形状 291">
                  <a:extLst>
                    <a:ext uri="{FF2B5EF4-FFF2-40B4-BE49-F238E27FC236}">
                      <a16:creationId xmlns:a16="http://schemas.microsoft.com/office/drawing/2014/main" id="{764ADFD3-528C-406D-9A88-6B8390379E20}"/>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6" name="任意多边形: 形状 292">
                  <a:extLst>
                    <a:ext uri="{FF2B5EF4-FFF2-40B4-BE49-F238E27FC236}">
                      <a16:creationId xmlns:a16="http://schemas.microsoft.com/office/drawing/2014/main" id="{4253B306-8F28-40FD-B104-95FB3509BA91}"/>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7" name="任意多边形: 形状 293">
                  <a:extLst>
                    <a:ext uri="{FF2B5EF4-FFF2-40B4-BE49-F238E27FC236}">
                      <a16:creationId xmlns:a16="http://schemas.microsoft.com/office/drawing/2014/main" id="{8915F56B-839D-4DC3-BB81-2E49B015CCCC}"/>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688" name="任意多边形: 形状 294">
                  <a:extLst>
                    <a:ext uri="{FF2B5EF4-FFF2-40B4-BE49-F238E27FC236}">
                      <a16:creationId xmlns:a16="http://schemas.microsoft.com/office/drawing/2014/main" id="{50CD3168-44A8-43C7-B266-0AC7C3C764B1}"/>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89" name="任意多边形: 形状 295">
                  <a:extLst>
                    <a:ext uri="{FF2B5EF4-FFF2-40B4-BE49-F238E27FC236}">
                      <a16:creationId xmlns:a16="http://schemas.microsoft.com/office/drawing/2014/main" id="{0A894B58-1B3E-4845-84CD-D0E741332BCF}"/>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90" name="任意多边形: 形状 296">
                  <a:extLst>
                    <a:ext uri="{FF2B5EF4-FFF2-40B4-BE49-F238E27FC236}">
                      <a16:creationId xmlns:a16="http://schemas.microsoft.com/office/drawing/2014/main" id="{A57D2D7C-833A-41F4-B544-166A5C96A1C9}"/>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691" name="任意多边形: 形状 297">
                  <a:extLst>
                    <a:ext uri="{FF2B5EF4-FFF2-40B4-BE49-F238E27FC236}">
                      <a16:creationId xmlns:a16="http://schemas.microsoft.com/office/drawing/2014/main" id="{B36A1FE5-2197-43A8-8E52-3FF17FAAF914}"/>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692" name="任意多边形: 形状 298">
                  <a:extLst>
                    <a:ext uri="{FF2B5EF4-FFF2-40B4-BE49-F238E27FC236}">
                      <a16:creationId xmlns:a16="http://schemas.microsoft.com/office/drawing/2014/main" id="{60AE91AF-07E1-4FA3-99EE-4429BA131FC9}"/>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693" name="任意多边形: 形状 299">
                  <a:extLst>
                    <a:ext uri="{FF2B5EF4-FFF2-40B4-BE49-F238E27FC236}">
                      <a16:creationId xmlns:a16="http://schemas.microsoft.com/office/drawing/2014/main" id="{DC37AA3C-553C-4557-B1BC-4EC714D2F735}"/>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694" name="任意多边形: 形状 300">
                  <a:extLst>
                    <a:ext uri="{FF2B5EF4-FFF2-40B4-BE49-F238E27FC236}">
                      <a16:creationId xmlns:a16="http://schemas.microsoft.com/office/drawing/2014/main" id="{FB683971-BAB4-4420-A291-6BB988C07C78}"/>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695" name="任意多边形: 形状 301">
                  <a:extLst>
                    <a:ext uri="{FF2B5EF4-FFF2-40B4-BE49-F238E27FC236}">
                      <a16:creationId xmlns:a16="http://schemas.microsoft.com/office/drawing/2014/main" id="{ECDF9AF7-B63F-478B-88EA-2DCD204CC7FF}"/>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grpSp>
        <p:nvGrpSpPr>
          <p:cNvPr id="696" name="组合 695">
            <a:extLst>
              <a:ext uri="{FF2B5EF4-FFF2-40B4-BE49-F238E27FC236}">
                <a16:creationId xmlns:a16="http://schemas.microsoft.com/office/drawing/2014/main" id="{53056319-A90C-4636-A1E5-F391D64DE7E6}"/>
              </a:ext>
            </a:extLst>
          </p:cNvPr>
          <p:cNvGrpSpPr/>
          <p:nvPr/>
        </p:nvGrpSpPr>
        <p:grpSpPr>
          <a:xfrm>
            <a:off x="7098616" y="3857473"/>
            <a:ext cx="1061612" cy="2777586"/>
            <a:chOff x="1612839" y="3436855"/>
            <a:chExt cx="1061612" cy="2777586"/>
          </a:xfrm>
        </p:grpSpPr>
        <p:grpSp>
          <p:nvGrpSpPr>
            <p:cNvPr id="697" name="组合 696">
              <a:extLst>
                <a:ext uri="{FF2B5EF4-FFF2-40B4-BE49-F238E27FC236}">
                  <a16:creationId xmlns:a16="http://schemas.microsoft.com/office/drawing/2014/main" id="{D693A22D-3185-4F0D-918A-AB3D61614D1E}"/>
                </a:ext>
              </a:extLst>
            </p:cNvPr>
            <p:cNvGrpSpPr/>
            <p:nvPr/>
          </p:nvGrpSpPr>
          <p:grpSpPr>
            <a:xfrm>
              <a:off x="1612839" y="3436855"/>
              <a:ext cx="1061612" cy="2285366"/>
              <a:chOff x="1782106" y="3542090"/>
              <a:chExt cx="787493" cy="1695262"/>
            </a:xfrm>
          </p:grpSpPr>
          <p:sp>
            <p:nvSpPr>
              <p:cNvPr id="700" name="任意多边形: 形状 144">
                <a:extLst>
                  <a:ext uri="{FF2B5EF4-FFF2-40B4-BE49-F238E27FC236}">
                    <a16:creationId xmlns:a16="http://schemas.microsoft.com/office/drawing/2014/main" id="{619D0824-BCD6-4DEB-A77D-1589179A5069}"/>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701" name="组合 700">
                <a:extLst>
                  <a:ext uri="{FF2B5EF4-FFF2-40B4-BE49-F238E27FC236}">
                    <a16:creationId xmlns:a16="http://schemas.microsoft.com/office/drawing/2014/main" id="{A0BABB9E-0B54-4AED-A8CE-206D0C3774A3}"/>
                  </a:ext>
                </a:extLst>
              </p:cNvPr>
              <p:cNvGrpSpPr/>
              <p:nvPr/>
            </p:nvGrpSpPr>
            <p:grpSpPr>
              <a:xfrm>
                <a:off x="1782106" y="3542090"/>
                <a:ext cx="787493" cy="1456757"/>
                <a:chOff x="1782106" y="3542090"/>
                <a:chExt cx="787493" cy="1456757"/>
              </a:xfrm>
            </p:grpSpPr>
            <p:sp>
              <p:nvSpPr>
                <p:cNvPr id="702" name="任意多边形: 形状 146">
                  <a:extLst>
                    <a:ext uri="{FF2B5EF4-FFF2-40B4-BE49-F238E27FC236}">
                      <a16:creationId xmlns:a16="http://schemas.microsoft.com/office/drawing/2014/main" id="{DD7C72DA-15F8-4187-B774-1798B81CF4A4}"/>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703" name="任意多边形: 形状 147">
                  <a:extLst>
                    <a:ext uri="{FF2B5EF4-FFF2-40B4-BE49-F238E27FC236}">
                      <a16:creationId xmlns:a16="http://schemas.microsoft.com/office/drawing/2014/main" id="{F6D8BB3E-E5ED-411A-877E-6A93910413F2}"/>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704" name="任意多边形: 形状 148">
                  <a:extLst>
                    <a:ext uri="{FF2B5EF4-FFF2-40B4-BE49-F238E27FC236}">
                      <a16:creationId xmlns:a16="http://schemas.microsoft.com/office/drawing/2014/main" id="{8CC09977-749A-4FF9-9D47-B6AA406BC69D}"/>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705" name="任意多边形: 形状 149">
                  <a:extLst>
                    <a:ext uri="{FF2B5EF4-FFF2-40B4-BE49-F238E27FC236}">
                      <a16:creationId xmlns:a16="http://schemas.microsoft.com/office/drawing/2014/main" id="{C35DF018-8A9B-4283-90A5-F77CC0F496E3}"/>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706" name="任意多边形: 形状 150">
                  <a:extLst>
                    <a:ext uri="{FF2B5EF4-FFF2-40B4-BE49-F238E27FC236}">
                      <a16:creationId xmlns:a16="http://schemas.microsoft.com/office/drawing/2014/main" id="{D60B4EF8-64C2-469A-965C-E6D86C526234}"/>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0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707" name="图形 1" hidden="1">
                  <a:extLst>
                    <a:ext uri="{FF2B5EF4-FFF2-40B4-BE49-F238E27FC236}">
                      <a16:creationId xmlns:a16="http://schemas.microsoft.com/office/drawing/2014/main" id="{4A5B4198-8421-4604-A011-8B1B6EE6CABC}"/>
                    </a:ext>
                  </a:extLst>
                </p:cNvPr>
                <p:cNvGrpSpPr/>
                <p:nvPr/>
              </p:nvGrpSpPr>
              <p:grpSpPr>
                <a:xfrm>
                  <a:off x="1937347" y="3826330"/>
                  <a:ext cx="454431" cy="481246"/>
                  <a:chOff x="2603240" y="3541930"/>
                  <a:chExt cx="454431" cy="481246"/>
                </a:xfrm>
              </p:grpSpPr>
              <p:sp>
                <p:nvSpPr>
                  <p:cNvPr id="708" name="任意多边形: 形状 152">
                    <a:extLst>
                      <a:ext uri="{FF2B5EF4-FFF2-40B4-BE49-F238E27FC236}">
                        <a16:creationId xmlns:a16="http://schemas.microsoft.com/office/drawing/2014/main" id="{E9456A7E-3DDA-4829-8623-36D1C4EF3646}"/>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09" name="任意多边形: 形状 153">
                    <a:extLst>
                      <a:ext uri="{FF2B5EF4-FFF2-40B4-BE49-F238E27FC236}">
                        <a16:creationId xmlns:a16="http://schemas.microsoft.com/office/drawing/2014/main" id="{27A09AE0-90BC-4C2F-B073-02B2049B6E5C}"/>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10" name="任意多边形: 形状 154">
                    <a:extLst>
                      <a:ext uri="{FF2B5EF4-FFF2-40B4-BE49-F238E27FC236}">
                        <a16:creationId xmlns:a16="http://schemas.microsoft.com/office/drawing/2014/main" id="{2CE26B4D-8520-4F5F-98D8-DE29EAA8B39D}"/>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11" name="任意多边形: 形状 155">
                    <a:extLst>
                      <a:ext uri="{FF2B5EF4-FFF2-40B4-BE49-F238E27FC236}">
                        <a16:creationId xmlns:a16="http://schemas.microsoft.com/office/drawing/2014/main" id="{86082330-E0FF-4DE2-8983-4012E94EE6A2}"/>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12" name="任意多边形: 形状 156">
                    <a:extLst>
                      <a:ext uri="{FF2B5EF4-FFF2-40B4-BE49-F238E27FC236}">
                        <a16:creationId xmlns:a16="http://schemas.microsoft.com/office/drawing/2014/main" id="{8551D153-5CE7-44CB-8DAC-A1F7068EB9A7}"/>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13" name="任意多边形: 形状 157">
                    <a:extLst>
                      <a:ext uri="{FF2B5EF4-FFF2-40B4-BE49-F238E27FC236}">
                        <a16:creationId xmlns:a16="http://schemas.microsoft.com/office/drawing/2014/main" id="{6F8FE227-6FCE-4C10-A93F-05A69D900785}"/>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4" name="任意多边形: 形状 158">
                    <a:extLst>
                      <a:ext uri="{FF2B5EF4-FFF2-40B4-BE49-F238E27FC236}">
                        <a16:creationId xmlns:a16="http://schemas.microsoft.com/office/drawing/2014/main" id="{7F78AC42-478F-4535-B571-AE548C43042B}"/>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5" name="任意多边形: 形状 159">
                    <a:extLst>
                      <a:ext uri="{FF2B5EF4-FFF2-40B4-BE49-F238E27FC236}">
                        <a16:creationId xmlns:a16="http://schemas.microsoft.com/office/drawing/2014/main" id="{868EE9CF-C996-4207-AF1B-1CDB197F71D1}"/>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6" name="任意多边形: 形状 160">
                    <a:extLst>
                      <a:ext uri="{FF2B5EF4-FFF2-40B4-BE49-F238E27FC236}">
                        <a16:creationId xmlns:a16="http://schemas.microsoft.com/office/drawing/2014/main" id="{F2CF5BAF-2BD3-4574-974C-79EC66CD8DC7}"/>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7" name="任意多边形: 形状 161">
                    <a:extLst>
                      <a:ext uri="{FF2B5EF4-FFF2-40B4-BE49-F238E27FC236}">
                        <a16:creationId xmlns:a16="http://schemas.microsoft.com/office/drawing/2014/main" id="{783CD026-1490-430B-936D-97F055C2DA01}"/>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8" name="任意多边形: 形状 162">
                    <a:extLst>
                      <a:ext uri="{FF2B5EF4-FFF2-40B4-BE49-F238E27FC236}">
                        <a16:creationId xmlns:a16="http://schemas.microsoft.com/office/drawing/2014/main" id="{4C4F3D79-2703-4F59-BB36-EF79A470CD2D}"/>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19" name="任意多边形: 形状 163">
                    <a:extLst>
                      <a:ext uri="{FF2B5EF4-FFF2-40B4-BE49-F238E27FC236}">
                        <a16:creationId xmlns:a16="http://schemas.microsoft.com/office/drawing/2014/main" id="{05A4499B-73E3-46CD-A47D-EF886809488B}"/>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0" name="任意多边形: 形状 164">
                    <a:extLst>
                      <a:ext uri="{FF2B5EF4-FFF2-40B4-BE49-F238E27FC236}">
                        <a16:creationId xmlns:a16="http://schemas.microsoft.com/office/drawing/2014/main" id="{A22A2E36-F869-47F7-B37A-A3E64E2E8C17}"/>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1" name="任意多边形: 形状 165">
                    <a:extLst>
                      <a:ext uri="{FF2B5EF4-FFF2-40B4-BE49-F238E27FC236}">
                        <a16:creationId xmlns:a16="http://schemas.microsoft.com/office/drawing/2014/main" id="{E7ADAE1F-F6F0-4AAB-8A41-548DFEF5CDA6}"/>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2" name="任意多边形: 形状 166">
                    <a:extLst>
                      <a:ext uri="{FF2B5EF4-FFF2-40B4-BE49-F238E27FC236}">
                        <a16:creationId xmlns:a16="http://schemas.microsoft.com/office/drawing/2014/main" id="{A0D26B39-63DA-4668-86A7-653A88DC3CA0}"/>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3" name="任意多边形: 形状 167">
                    <a:extLst>
                      <a:ext uri="{FF2B5EF4-FFF2-40B4-BE49-F238E27FC236}">
                        <a16:creationId xmlns:a16="http://schemas.microsoft.com/office/drawing/2014/main" id="{A9D875FF-19BD-46F5-925A-1E267EC18E52}"/>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4" name="任意多边形: 形状 168">
                    <a:extLst>
                      <a:ext uri="{FF2B5EF4-FFF2-40B4-BE49-F238E27FC236}">
                        <a16:creationId xmlns:a16="http://schemas.microsoft.com/office/drawing/2014/main" id="{594715EB-74DD-4B63-947F-B126BF15BB80}"/>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5" name="任意多边形: 形状 169">
                    <a:extLst>
                      <a:ext uri="{FF2B5EF4-FFF2-40B4-BE49-F238E27FC236}">
                        <a16:creationId xmlns:a16="http://schemas.microsoft.com/office/drawing/2014/main" id="{44175E03-0EAE-4BEE-9D7B-AF44FF7FD191}"/>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6" name="任意多边形: 形状 170">
                    <a:extLst>
                      <a:ext uri="{FF2B5EF4-FFF2-40B4-BE49-F238E27FC236}">
                        <a16:creationId xmlns:a16="http://schemas.microsoft.com/office/drawing/2014/main" id="{DBBB47C3-BCB5-4186-94BF-8436115BC760}"/>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7" name="任意多边形: 形状 171">
                    <a:extLst>
                      <a:ext uri="{FF2B5EF4-FFF2-40B4-BE49-F238E27FC236}">
                        <a16:creationId xmlns:a16="http://schemas.microsoft.com/office/drawing/2014/main" id="{171766EE-8815-4428-95A4-961D8F974143}"/>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28" name="任意多边形: 形状 172">
                    <a:extLst>
                      <a:ext uri="{FF2B5EF4-FFF2-40B4-BE49-F238E27FC236}">
                        <a16:creationId xmlns:a16="http://schemas.microsoft.com/office/drawing/2014/main" id="{B48BB3C8-3A59-4DCA-ABD9-3296B630F2D0}"/>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29" name="任意多边形: 形状 173">
                    <a:extLst>
                      <a:ext uri="{FF2B5EF4-FFF2-40B4-BE49-F238E27FC236}">
                        <a16:creationId xmlns:a16="http://schemas.microsoft.com/office/drawing/2014/main" id="{E9C9EB29-E93C-40B8-B960-7C1623E53424}"/>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30" name="任意多边形: 形状 174">
                    <a:extLst>
                      <a:ext uri="{FF2B5EF4-FFF2-40B4-BE49-F238E27FC236}">
                        <a16:creationId xmlns:a16="http://schemas.microsoft.com/office/drawing/2014/main" id="{C6AC53AD-C7F4-4029-A66D-19B67AF7BBA8}"/>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31" name="任意多边形: 形状 175">
                    <a:extLst>
                      <a:ext uri="{FF2B5EF4-FFF2-40B4-BE49-F238E27FC236}">
                        <a16:creationId xmlns:a16="http://schemas.microsoft.com/office/drawing/2014/main" id="{D0ABDDA1-F3AE-462F-BFAF-FBA592605137}"/>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32" name="任意多边形: 形状 176">
                    <a:extLst>
                      <a:ext uri="{FF2B5EF4-FFF2-40B4-BE49-F238E27FC236}">
                        <a16:creationId xmlns:a16="http://schemas.microsoft.com/office/drawing/2014/main" id="{E936AFFA-4BFA-45E6-8C98-365A0E0FA0BE}"/>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33" name="任意多边形: 形状 177">
                    <a:extLst>
                      <a:ext uri="{FF2B5EF4-FFF2-40B4-BE49-F238E27FC236}">
                        <a16:creationId xmlns:a16="http://schemas.microsoft.com/office/drawing/2014/main" id="{CE8069C9-D275-4210-B9E7-E31C945E62ED}"/>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34" name="任意多边形: 形状 178">
                    <a:extLst>
                      <a:ext uri="{FF2B5EF4-FFF2-40B4-BE49-F238E27FC236}">
                        <a16:creationId xmlns:a16="http://schemas.microsoft.com/office/drawing/2014/main" id="{FF597F50-A841-4B83-813E-ACB0E108356F}"/>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35" name="任意多边形: 形状 179">
                    <a:extLst>
                      <a:ext uri="{FF2B5EF4-FFF2-40B4-BE49-F238E27FC236}">
                        <a16:creationId xmlns:a16="http://schemas.microsoft.com/office/drawing/2014/main" id="{683ABE18-CC80-4976-BE58-77D801D151B6}"/>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sp>
          <p:nvSpPr>
            <p:cNvPr id="699" name="矩形 698">
              <a:extLst>
                <a:ext uri="{FF2B5EF4-FFF2-40B4-BE49-F238E27FC236}">
                  <a16:creationId xmlns:a16="http://schemas.microsoft.com/office/drawing/2014/main" id="{B70DB90E-2742-4B96-91E5-B32C4CF9CD39}"/>
                </a:ext>
              </a:extLst>
            </p:cNvPr>
            <p:cNvSpPr/>
            <p:nvPr/>
          </p:nvSpPr>
          <p:spPr>
            <a:xfrm>
              <a:off x="2055084" y="5845109"/>
              <a:ext cx="184731" cy="369332"/>
            </a:xfrm>
            <a:prstGeom prst="rect">
              <a:avLst/>
            </a:prstGeom>
          </p:spPr>
          <p:txBody>
            <a:bodyPr wrap="none">
              <a:spAutoFit/>
            </a:bodyPr>
            <a:lstStyle/>
            <a:p>
              <a:pPr algn="ctr"/>
              <a:endParaRPr lang="zh-CN" altLang="en-US" dirty="0">
                <a:solidFill>
                  <a:schemeClr val="bg2">
                    <a:lumMod val="25000"/>
                  </a:schemeClr>
                </a:solidFill>
                <a:latin typeface="HarmonyOS Sans SC Medium" panose="00000600000000000000" pitchFamily="2" charset="-122"/>
                <a:ea typeface="HarmonyOS Sans SC Medium" panose="00000600000000000000" pitchFamily="2" charset="-122"/>
              </a:endParaRPr>
            </a:p>
          </p:txBody>
        </p:sp>
      </p:grpSp>
      <p:grpSp>
        <p:nvGrpSpPr>
          <p:cNvPr id="736" name="组合 735">
            <a:extLst>
              <a:ext uri="{FF2B5EF4-FFF2-40B4-BE49-F238E27FC236}">
                <a16:creationId xmlns:a16="http://schemas.microsoft.com/office/drawing/2014/main" id="{7AA5F201-5F43-4208-94EB-B2B8AD3AEBC3}"/>
              </a:ext>
            </a:extLst>
          </p:cNvPr>
          <p:cNvGrpSpPr/>
          <p:nvPr/>
        </p:nvGrpSpPr>
        <p:grpSpPr>
          <a:xfrm>
            <a:off x="3270761" y="4156213"/>
            <a:ext cx="3005951" cy="2285366"/>
            <a:chOff x="2675041" y="2476068"/>
            <a:chExt cx="3005951" cy="2285366"/>
          </a:xfrm>
        </p:grpSpPr>
        <p:grpSp>
          <p:nvGrpSpPr>
            <p:cNvPr id="737" name="组合 736">
              <a:extLst>
                <a:ext uri="{FF2B5EF4-FFF2-40B4-BE49-F238E27FC236}">
                  <a16:creationId xmlns:a16="http://schemas.microsoft.com/office/drawing/2014/main" id="{3BC418F6-1122-4110-A376-67550BD97004}"/>
                </a:ext>
              </a:extLst>
            </p:cNvPr>
            <p:cNvGrpSpPr/>
            <p:nvPr/>
          </p:nvGrpSpPr>
          <p:grpSpPr>
            <a:xfrm>
              <a:off x="3608271" y="2476068"/>
              <a:ext cx="1061612" cy="2285366"/>
              <a:chOff x="1782106" y="3542090"/>
              <a:chExt cx="787493" cy="1695262"/>
            </a:xfrm>
          </p:grpSpPr>
          <p:sp>
            <p:nvSpPr>
              <p:cNvPr id="740" name="任意多边形: 形状 227">
                <a:extLst>
                  <a:ext uri="{FF2B5EF4-FFF2-40B4-BE49-F238E27FC236}">
                    <a16:creationId xmlns:a16="http://schemas.microsoft.com/office/drawing/2014/main" id="{6F6880B0-EABA-4D40-BBB6-717B3E7152E8}"/>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741" name="组合 740">
                <a:extLst>
                  <a:ext uri="{FF2B5EF4-FFF2-40B4-BE49-F238E27FC236}">
                    <a16:creationId xmlns:a16="http://schemas.microsoft.com/office/drawing/2014/main" id="{9F205CE5-656B-46B5-898A-12FD386622EC}"/>
                  </a:ext>
                </a:extLst>
              </p:cNvPr>
              <p:cNvGrpSpPr/>
              <p:nvPr/>
            </p:nvGrpSpPr>
            <p:grpSpPr>
              <a:xfrm>
                <a:off x="1782106" y="3542090"/>
                <a:ext cx="787493" cy="1456757"/>
                <a:chOff x="1782106" y="3542090"/>
                <a:chExt cx="787493" cy="1456757"/>
              </a:xfrm>
            </p:grpSpPr>
            <p:sp>
              <p:nvSpPr>
                <p:cNvPr id="742" name="任意多边形: 形状 229">
                  <a:extLst>
                    <a:ext uri="{FF2B5EF4-FFF2-40B4-BE49-F238E27FC236}">
                      <a16:creationId xmlns:a16="http://schemas.microsoft.com/office/drawing/2014/main" id="{218C804C-7CEC-4075-90E0-544791B5E8D8}"/>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743" name="任意多边形: 形状 230">
                  <a:extLst>
                    <a:ext uri="{FF2B5EF4-FFF2-40B4-BE49-F238E27FC236}">
                      <a16:creationId xmlns:a16="http://schemas.microsoft.com/office/drawing/2014/main" id="{046FE7D8-DC0B-475F-B863-B0896269D9E4}"/>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744" name="任意多边形: 形状 231">
                  <a:extLst>
                    <a:ext uri="{FF2B5EF4-FFF2-40B4-BE49-F238E27FC236}">
                      <a16:creationId xmlns:a16="http://schemas.microsoft.com/office/drawing/2014/main" id="{D9C3DF28-5FF9-43B0-B139-8007B782B91C}"/>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745" name="任意多边形: 形状 232">
                  <a:extLst>
                    <a:ext uri="{FF2B5EF4-FFF2-40B4-BE49-F238E27FC236}">
                      <a16:creationId xmlns:a16="http://schemas.microsoft.com/office/drawing/2014/main" id="{79589AB1-087F-4A65-A9E1-F8D969AE54AD}"/>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746" name="任意多边形: 形状 233">
                  <a:extLst>
                    <a:ext uri="{FF2B5EF4-FFF2-40B4-BE49-F238E27FC236}">
                      <a16:creationId xmlns:a16="http://schemas.microsoft.com/office/drawing/2014/main" id="{70219F38-C0E0-45D2-87C9-0CBFEBA6AE7E}"/>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72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747" name="图形 1" hidden="1">
                  <a:extLst>
                    <a:ext uri="{FF2B5EF4-FFF2-40B4-BE49-F238E27FC236}">
                      <a16:creationId xmlns:a16="http://schemas.microsoft.com/office/drawing/2014/main" id="{8F0DE475-B0D6-474D-9F16-2292F4A95394}"/>
                    </a:ext>
                  </a:extLst>
                </p:cNvPr>
                <p:cNvGrpSpPr/>
                <p:nvPr/>
              </p:nvGrpSpPr>
              <p:grpSpPr>
                <a:xfrm>
                  <a:off x="1937347" y="3826330"/>
                  <a:ext cx="454431" cy="481246"/>
                  <a:chOff x="2603240" y="3541930"/>
                  <a:chExt cx="454431" cy="481246"/>
                </a:xfrm>
              </p:grpSpPr>
              <p:sp>
                <p:nvSpPr>
                  <p:cNvPr id="748" name="任意多边形: 形状 235">
                    <a:extLst>
                      <a:ext uri="{FF2B5EF4-FFF2-40B4-BE49-F238E27FC236}">
                        <a16:creationId xmlns:a16="http://schemas.microsoft.com/office/drawing/2014/main" id="{0A478A14-6C81-48D9-9B86-49EFC6E99EF3}"/>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49" name="任意多边形: 形状 236">
                    <a:extLst>
                      <a:ext uri="{FF2B5EF4-FFF2-40B4-BE49-F238E27FC236}">
                        <a16:creationId xmlns:a16="http://schemas.microsoft.com/office/drawing/2014/main" id="{5526186C-5EF3-4B49-89F1-3A50EA6309F5}"/>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50" name="任意多边形: 形状 237">
                    <a:extLst>
                      <a:ext uri="{FF2B5EF4-FFF2-40B4-BE49-F238E27FC236}">
                        <a16:creationId xmlns:a16="http://schemas.microsoft.com/office/drawing/2014/main" id="{D825DF76-F7FC-48AA-A0E0-10996087B21E}"/>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51" name="任意多边形: 形状 238">
                    <a:extLst>
                      <a:ext uri="{FF2B5EF4-FFF2-40B4-BE49-F238E27FC236}">
                        <a16:creationId xmlns:a16="http://schemas.microsoft.com/office/drawing/2014/main" id="{3E1091B4-748F-4E7E-B397-87E9E53316C5}"/>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52" name="任意多边形: 形状 239">
                    <a:extLst>
                      <a:ext uri="{FF2B5EF4-FFF2-40B4-BE49-F238E27FC236}">
                        <a16:creationId xmlns:a16="http://schemas.microsoft.com/office/drawing/2014/main" id="{8D2151CC-FA34-43E5-BFD4-63051A938589}"/>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53" name="任意多边形: 形状 240">
                    <a:extLst>
                      <a:ext uri="{FF2B5EF4-FFF2-40B4-BE49-F238E27FC236}">
                        <a16:creationId xmlns:a16="http://schemas.microsoft.com/office/drawing/2014/main" id="{CF938239-7682-4D57-8527-D56D7913C0F0}"/>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4" name="任意多边形: 形状 241">
                    <a:extLst>
                      <a:ext uri="{FF2B5EF4-FFF2-40B4-BE49-F238E27FC236}">
                        <a16:creationId xmlns:a16="http://schemas.microsoft.com/office/drawing/2014/main" id="{50E05553-FAD7-4903-A9AF-19BCB049E6AB}"/>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5" name="任意多边形: 形状 242">
                    <a:extLst>
                      <a:ext uri="{FF2B5EF4-FFF2-40B4-BE49-F238E27FC236}">
                        <a16:creationId xmlns:a16="http://schemas.microsoft.com/office/drawing/2014/main" id="{D2EE5AB5-B388-45BD-BF8C-F89390982869}"/>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6" name="任意多边形: 形状 243">
                    <a:extLst>
                      <a:ext uri="{FF2B5EF4-FFF2-40B4-BE49-F238E27FC236}">
                        <a16:creationId xmlns:a16="http://schemas.microsoft.com/office/drawing/2014/main" id="{4099F2FB-9755-4DDA-A877-3A2B2A16AAF0}"/>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7" name="任意多边形: 形状 244">
                    <a:extLst>
                      <a:ext uri="{FF2B5EF4-FFF2-40B4-BE49-F238E27FC236}">
                        <a16:creationId xmlns:a16="http://schemas.microsoft.com/office/drawing/2014/main" id="{5379C8B2-CF1D-4A50-839E-7EA236B4A75F}"/>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8" name="任意多边形: 形状 245">
                    <a:extLst>
                      <a:ext uri="{FF2B5EF4-FFF2-40B4-BE49-F238E27FC236}">
                        <a16:creationId xmlns:a16="http://schemas.microsoft.com/office/drawing/2014/main" id="{A8792ED0-93F7-4C1E-8845-8C025FBC9D55}"/>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59" name="任意多边形: 形状 246">
                    <a:extLst>
                      <a:ext uri="{FF2B5EF4-FFF2-40B4-BE49-F238E27FC236}">
                        <a16:creationId xmlns:a16="http://schemas.microsoft.com/office/drawing/2014/main" id="{B11AB8B2-E619-4020-8E3F-4ED8DF42D6D0}"/>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0" name="任意多边形: 形状 247">
                    <a:extLst>
                      <a:ext uri="{FF2B5EF4-FFF2-40B4-BE49-F238E27FC236}">
                        <a16:creationId xmlns:a16="http://schemas.microsoft.com/office/drawing/2014/main" id="{8303782E-9E05-45C3-8C35-8C31272AA4CF}"/>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1" name="任意多边形: 形状 248">
                    <a:extLst>
                      <a:ext uri="{FF2B5EF4-FFF2-40B4-BE49-F238E27FC236}">
                        <a16:creationId xmlns:a16="http://schemas.microsoft.com/office/drawing/2014/main" id="{7BC7DB5F-2532-498E-9864-FD32920B0E4D}"/>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2" name="任意多边形: 形状 249">
                    <a:extLst>
                      <a:ext uri="{FF2B5EF4-FFF2-40B4-BE49-F238E27FC236}">
                        <a16:creationId xmlns:a16="http://schemas.microsoft.com/office/drawing/2014/main" id="{698A35AC-38DB-4A45-BB0A-EFD163FAD27E}"/>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3" name="任意多边形: 形状 250">
                    <a:extLst>
                      <a:ext uri="{FF2B5EF4-FFF2-40B4-BE49-F238E27FC236}">
                        <a16:creationId xmlns:a16="http://schemas.microsoft.com/office/drawing/2014/main" id="{A4506042-5C82-4BE8-9A82-1C34E706DD69}"/>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4" name="任意多边形: 形状 251">
                    <a:extLst>
                      <a:ext uri="{FF2B5EF4-FFF2-40B4-BE49-F238E27FC236}">
                        <a16:creationId xmlns:a16="http://schemas.microsoft.com/office/drawing/2014/main" id="{5BA2835C-E55C-4E21-9D8F-08B6B942AB31}"/>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5" name="任意多边形: 形状 252">
                    <a:extLst>
                      <a:ext uri="{FF2B5EF4-FFF2-40B4-BE49-F238E27FC236}">
                        <a16:creationId xmlns:a16="http://schemas.microsoft.com/office/drawing/2014/main" id="{C53E1327-4581-4F14-BF2B-D07C7F17F760}"/>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6" name="任意多边形: 形状 253">
                    <a:extLst>
                      <a:ext uri="{FF2B5EF4-FFF2-40B4-BE49-F238E27FC236}">
                        <a16:creationId xmlns:a16="http://schemas.microsoft.com/office/drawing/2014/main" id="{572E0955-EA7B-423A-B352-307CBEC2D996}"/>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7" name="任意多边形: 形状 254">
                    <a:extLst>
                      <a:ext uri="{FF2B5EF4-FFF2-40B4-BE49-F238E27FC236}">
                        <a16:creationId xmlns:a16="http://schemas.microsoft.com/office/drawing/2014/main" id="{C288932C-8EA1-42E1-B582-65426EBD4A1D}"/>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68" name="任意多边形: 形状 255">
                    <a:extLst>
                      <a:ext uri="{FF2B5EF4-FFF2-40B4-BE49-F238E27FC236}">
                        <a16:creationId xmlns:a16="http://schemas.microsoft.com/office/drawing/2014/main" id="{1934340D-B821-416C-94CF-F93F86D22068}"/>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69" name="任意多边形: 形状 256">
                    <a:extLst>
                      <a:ext uri="{FF2B5EF4-FFF2-40B4-BE49-F238E27FC236}">
                        <a16:creationId xmlns:a16="http://schemas.microsoft.com/office/drawing/2014/main" id="{34A4C349-79F4-4B9F-B3FB-0E9632C61167}"/>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70" name="任意多边形: 形状 257">
                    <a:extLst>
                      <a:ext uri="{FF2B5EF4-FFF2-40B4-BE49-F238E27FC236}">
                        <a16:creationId xmlns:a16="http://schemas.microsoft.com/office/drawing/2014/main" id="{DA407F57-E133-488D-B8D7-A99326AB186F}"/>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71" name="任意多边形: 形状 258">
                    <a:extLst>
                      <a:ext uri="{FF2B5EF4-FFF2-40B4-BE49-F238E27FC236}">
                        <a16:creationId xmlns:a16="http://schemas.microsoft.com/office/drawing/2014/main" id="{E9E5D8C9-3E68-4C34-9213-357A8B60E8D7}"/>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72" name="任意多边形: 形状 259">
                    <a:extLst>
                      <a:ext uri="{FF2B5EF4-FFF2-40B4-BE49-F238E27FC236}">
                        <a16:creationId xmlns:a16="http://schemas.microsoft.com/office/drawing/2014/main" id="{B8642838-0C40-48FC-B2F7-280CCD366F4A}"/>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73" name="任意多边形: 形状 260">
                    <a:extLst>
                      <a:ext uri="{FF2B5EF4-FFF2-40B4-BE49-F238E27FC236}">
                        <a16:creationId xmlns:a16="http://schemas.microsoft.com/office/drawing/2014/main" id="{CDCE3FAA-ED57-4609-B6A7-5201FFEC1F40}"/>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774" name="任意多边形: 形状 261">
                    <a:extLst>
                      <a:ext uri="{FF2B5EF4-FFF2-40B4-BE49-F238E27FC236}">
                        <a16:creationId xmlns:a16="http://schemas.microsoft.com/office/drawing/2014/main" id="{EED573BA-6EA3-4C34-9F3D-30C03F6FA852}"/>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75" name="任意多边形: 形状 262">
                    <a:extLst>
                      <a:ext uri="{FF2B5EF4-FFF2-40B4-BE49-F238E27FC236}">
                        <a16:creationId xmlns:a16="http://schemas.microsoft.com/office/drawing/2014/main" id="{7C6ECEF6-8ABE-4B75-BC93-0ACE78E7592A}"/>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sp>
          <p:nvSpPr>
            <p:cNvPr id="739" name="矩形 738">
              <a:extLst>
                <a:ext uri="{FF2B5EF4-FFF2-40B4-BE49-F238E27FC236}">
                  <a16:creationId xmlns:a16="http://schemas.microsoft.com/office/drawing/2014/main" id="{2F77F172-0867-453C-A131-85B79BF30F7F}"/>
                </a:ext>
              </a:extLst>
            </p:cNvPr>
            <p:cNvSpPr/>
            <p:nvPr/>
          </p:nvSpPr>
          <p:spPr>
            <a:xfrm>
              <a:off x="2675041" y="2613927"/>
              <a:ext cx="3005951" cy="499624"/>
            </a:xfrm>
            <a:prstGeom prst="rect">
              <a:avLst/>
            </a:prstGeom>
          </p:spPr>
          <p:txBody>
            <a:bodyPr wrap="none">
              <a:spAutoFit/>
            </a:bodyPr>
            <a:lstStyle/>
            <a:p>
              <a:pPr algn="just">
                <a:lnSpc>
                  <a:spcPct val="150000"/>
                </a:lnSpc>
              </a:pPr>
              <a:r>
                <a:rPr lang="zh-CN" altLang="zh-CN" sz="2000" b="1" dirty="0">
                  <a:solidFill>
                    <a:srgbClr val="C00000"/>
                  </a:solidFill>
                  <a:latin typeface="微软雅黑" panose="020B0503020204020204" pitchFamily="34" charset="-122"/>
                  <a:ea typeface="微软雅黑" panose="020B0503020204020204" pitchFamily="34" charset="-122"/>
                </a:rPr>
                <a:t>做好人才引进和培养工作</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776" name="矩形 775">
            <a:extLst>
              <a:ext uri="{FF2B5EF4-FFF2-40B4-BE49-F238E27FC236}">
                <a16:creationId xmlns:a16="http://schemas.microsoft.com/office/drawing/2014/main" id="{F7A86D54-8261-4114-96CB-9650A1A1C1B1}"/>
              </a:ext>
            </a:extLst>
          </p:cNvPr>
          <p:cNvSpPr/>
          <p:nvPr/>
        </p:nvSpPr>
        <p:spPr>
          <a:xfrm>
            <a:off x="6306778" y="3915463"/>
            <a:ext cx="2749471" cy="499624"/>
          </a:xfrm>
          <a:prstGeom prst="rect">
            <a:avLst/>
          </a:prstGeom>
        </p:spPr>
        <p:txBody>
          <a:bodyPr wrap="none">
            <a:spAutoFit/>
          </a:bodyPr>
          <a:lstStyle/>
          <a:p>
            <a:pPr algn="just">
              <a:lnSpc>
                <a:spcPct val="150000"/>
              </a:lnSpc>
            </a:pPr>
            <a:r>
              <a:rPr lang="zh-CN" altLang="zh-CN" sz="2000" b="1" dirty="0">
                <a:solidFill>
                  <a:srgbClr val="C00000"/>
                </a:solidFill>
                <a:latin typeface="微软雅黑" panose="020B0503020204020204" pitchFamily="34" charset="-122"/>
                <a:ea typeface="微软雅黑" panose="020B0503020204020204" pitchFamily="34" charset="-122"/>
              </a:rPr>
              <a:t>做好国际教师队伍建设</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777" name="组合 776">
            <a:extLst>
              <a:ext uri="{FF2B5EF4-FFF2-40B4-BE49-F238E27FC236}">
                <a16:creationId xmlns:a16="http://schemas.microsoft.com/office/drawing/2014/main" id="{D0A40582-E8F8-4684-BFF3-78CDC1F63133}"/>
              </a:ext>
            </a:extLst>
          </p:cNvPr>
          <p:cNvGrpSpPr/>
          <p:nvPr/>
        </p:nvGrpSpPr>
        <p:grpSpPr>
          <a:xfrm>
            <a:off x="9269350" y="3511521"/>
            <a:ext cx="2492990" cy="2417505"/>
            <a:chOff x="9167863" y="3177156"/>
            <a:chExt cx="2492990" cy="2417505"/>
          </a:xfrm>
        </p:grpSpPr>
        <p:grpSp>
          <p:nvGrpSpPr>
            <p:cNvPr id="778" name="组合 777">
              <a:extLst>
                <a:ext uri="{FF2B5EF4-FFF2-40B4-BE49-F238E27FC236}">
                  <a16:creationId xmlns:a16="http://schemas.microsoft.com/office/drawing/2014/main" id="{50967F3E-50B4-4825-9DEB-9C074C45C7D8}"/>
                </a:ext>
              </a:extLst>
            </p:cNvPr>
            <p:cNvGrpSpPr/>
            <p:nvPr/>
          </p:nvGrpSpPr>
          <p:grpSpPr>
            <a:xfrm>
              <a:off x="9835989" y="3309295"/>
              <a:ext cx="1061612" cy="2285366"/>
              <a:chOff x="1782106" y="3542090"/>
              <a:chExt cx="787493" cy="1695262"/>
            </a:xfrm>
          </p:grpSpPr>
          <p:sp>
            <p:nvSpPr>
              <p:cNvPr id="781" name="任意多边形: 形状 303">
                <a:extLst>
                  <a:ext uri="{FF2B5EF4-FFF2-40B4-BE49-F238E27FC236}">
                    <a16:creationId xmlns:a16="http://schemas.microsoft.com/office/drawing/2014/main" id="{E8E95B31-1C72-4F77-8CE1-3369191E947A}"/>
                  </a:ext>
                </a:extLst>
              </p:cNvPr>
              <p:cNvSpPr/>
              <p:nvPr/>
            </p:nvSpPr>
            <p:spPr>
              <a:xfrm>
                <a:off x="1782106" y="4782023"/>
                <a:ext cx="787493" cy="455329"/>
              </a:xfrm>
              <a:custGeom>
                <a:avLst/>
                <a:gdLst>
                  <a:gd name="connsiteX0" fmla="*/ 787494 w 787493"/>
                  <a:gd name="connsiteY0" fmla="*/ 229782 h 455329"/>
                  <a:gd name="connsiteX1" fmla="*/ 763502 w 787493"/>
                  <a:gd name="connsiteY1" fmla="*/ 259419 h 455329"/>
                  <a:gd name="connsiteX2" fmla="*/ 447375 w 787493"/>
                  <a:gd name="connsiteY2" fmla="*/ 441474 h 455329"/>
                  <a:gd name="connsiteX3" fmla="*/ 349997 w 787493"/>
                  <a:gd name="connsiteY3" fmla="*/ 445708 h 455329"/>
                  <a:gd name="connsiteX4" fmla="*/ 16935 w 787493"/>
                  <a:gd name="connsiteY4" fmla="*/ 253773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2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9782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9782"/>
                    </a:moveTo>
                    <a:cubicBezTo>
                      <a:pt x="786082" y="239661"/>
                      <a:pt x="779026" y="250951"/>
                      <a:pt x="763502" y="259419"/>
                    </a:cubicBezTo>
                    <a:lnTo>
                      <a:pt x="447375" y="441474"/>
                    </a:lnTo>
                    <a:cubicBezTo>
                      <a:pt x="417739" y="458409"/>
                      <a:pt x="373989" y="459820"/>
                      <a:pt x="349997" y="445708"/>
                    </a:cubicBezTo>
                    <a:lnTo>
                      <a:pt x="16935" y="253773"/>
                    </a:lnTo>
                    <a:cubicBezTo>
                      <a:pt x="5645" y="248128"/>
                      <a:pt x="1411" y="239661"/>
                      <a:pt x="0" y="231193"/>
                    </a:cubicBezTo>
                    <a:lnTo>
                      <a:pt x="0" y="228371"/>
                    </a:lnTo>
                    <a:cubicBezTo>
                      <a:pt x="0" y="228371"/>
                      <a:pt x="0" y="228371"/>
                      <a:pt x="0" y="226959"/>
                    </a:cubicBezTo>
                    <a:cubicBezTo>
                      <a:pt x="1411" y="217081"/>
                      <a:pt x="8468" y="205790"/>
                      <a:pt x="23992" y="197322"/>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9903"/>
                      <a:pt x="787494" y="229782"/>
                    </a:cubicBezTo>
                    <a:close/>
                  </a:path>
                </a:pathLst>
              </a:custGeom>
              <a:solidFill>
                <a:srgbClr val="111440">
                  <a:alpha val="30000"/>
                </a:srgbClr>
              </a:solidFill>
              <a:ln w="14106" cap="flat">
                <a:noFill/>
                <a:prstDash val="solid"/>
                <a:miter/>
              </a:ln>
            </p:spPr>
            <p:txBody>
              <a:bodyPr rtlCol="0" anchor="ctr"/>
              <a:lstStyle/>
              <a:p>
                <a:endParaRPr lang="zh-CN" altLang="en-US"/>
              </a:p>
            </p:txBody>
          </p:sp>
          <p:grpSp>
            <p:nvGrpSpPr>
              <p:cNvPr id="782" name="组合 781">
                <a:extLst>
                  <a:ext uri="{FF2B5EF4-FFF2-40B4-BE49-F238E27FC236}">
                    <a16:creationId xmlns:a16="http://schemas.microsoft.com/office/drawing/2014/main" id="{60D5DF23-86C6-4618-94DE-202EA341FE41}"/>
                  </a:ext>
                </a:extLst>
              </p:cNvPr>
              <p:cNvGrpSpPr/>
              <p:nvPr/>
            </p:nvGrpSpPr>
            <p:grpSpPr>
              <a:xfrm>
                <a:off x="1782106" y="3542090"/>
                <a:ext cx="787493" cy="1456757"/>
                <a:chOff x="1782106" y="3542090"/>
                <a:chExt cx="787493" cy="1456757"/>
              </a:xfrm>
            </p:grpSpPr>
            <p:sp>
              <p:nvSpPr>
                <p:cNvPr id="783" name="任意多边形: 形状 305">
                  <a:extLst>
                    <a:ext uri="{FF2B5EF4-FFF2-40B4-BE49-F238E27FC236}">
                      <a16:creationId xmlns:a16="http://schemas.microsoft.com/office/drawing/2014/main" id="{C2E6E85D-B5A7-46BB-AB9D-619AC7FBAD4B}"/>
                    </a:ext>
                  </a:extLst>
                </p:cNvPr>
                <p:cNvSpPr/>
                <p:nvPr/>
              </p:nvSpPr>
              <p:spPr>
                <a:xfrm>
                  <a:off x="1782106" y="4364028"/>
                  <a:ext cx="787493" cy="634819"/>
                </a:xfrm>
                <a:custGeom>
                  <a:avLst/>
                  <a:gdLst>
                    <a:gd name="connsiteX0" fmla="*/ 787494 w 787493"/>
                    <a:gd name="connsiteY0" fmla="*/ 407860 h 634819"/>
                    <a:gd name="connsiteX1" fmla="*/ 787494 w 787493"/>
                    <a:gd name="connsiteY1" fmla="*/ 405037 h 634819"/>
                    <a:gd name="connsiteX2" fmla="*/ 787494 w 787493"/>
                    <a:gd name="connsiteY2" fmla="*/ 0 h 634819"/>
                    <a:gd name="connsiteX3" fmla="*/ 0 w 787493"/>
                    <a:gd name="connsiteY3" fmla="*/ 0 h 634819"/>
                    <a:gd name="connsiteX4" fmla="*/ 0 w 787493"/>
                    <a:gd name="connsiteY4" fmla="*/ 409271 h 634819"/>
                    <a:gd name="connsiteX5" fmla="*/ 16935 w 787493"/>
                    <a:gd name="connsiteY5" fmla="*/ 433263 h 634819"/>
                    <a:gd name="connsiteX6" fmla="*/ 349997 w 787493"/>
                    <a:gd name="connsiteY6" fmla="*/ 625197 h 634819"/>
                    <a:gd name="connsiteX7" fmla="*/ 447375 w 787493"/>
                    <a:gd name="connsiteY7" fmla="*/ 620963 h 634819"/>
                    <a:gd name="connsiteX8" fmla="*/ 763502 w 787493"/>
                    <a:gd name="connsiteY8" fmla="*/ 438908 h 634819"/>
                    <a:gd name="connsiteX9" fmla="*/ 787494 w 787493"/>
                    <a:gd name="connsiteY9" fmla="*/ 407860 h 634819"/>
                    <a:gd name="connsiteX10" fmla="*/ 787494 w 787493"/>
                    <a:gd name="connsiteY10" fmla="*/ 407860 h 634819"/>
                    <a:gd name="connsiteX11" fmla="*/ 787494 w 787493"/>
                    <a:gd name="connsiteY11" fmla="*/ 407860 h 63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493" h="634819">
                      <a:moveTo>
                        <a:pt x="787494" y="407860"/>
                      </a:moveTo>
                      <a:cubicBezTo>
                        <a:pt x="787494" y="406448"/>
                        <a:pt x="787494" y="406448"/>
                        <a:pt x="787494" y="405037"/>
                      </a:cubicBezTo>
                      <a:lnTo>
                        <a:pt x="787494" y="0"/>
                      </a:lnTo>
                      <a:lnTo>
                        <a:pt x="0" y="0"/>
                      </a:lnTo>
                      <a:lnTo>
                        <a:pt x="0" y="409271"/>
                      </a:lnTo>
                      <a:cubicBezTo>
                        <a:pt x="0" y="417739"/>
                        <a:pt x="5645" y="427618"/>
                        <a:pt x="16935" y="433263"/>
                      </a:cubicBezTo>
                      <a:lnTo>
                        <a:pt x="349997" y="625197"/>
                      </a:lnTo>
                      <a:cubicBezTo>
                        <a:pt x="375400" y="639310"/>
                        <a:pt x="419150" y="637898"/>
                        <a:pt x="447375" y="620963"/>
                      </a:cubicBezTo>
                      <a:lnTo>
                        <a:pt x="763502" y="438908"/>
                      </a:lnTo>
                      <a:cubicBezTo>
                        <a:pt x="777615" y="430440"/>
                        <a:pt x="786082" y="419150"/>
                        <a:pt x="787494" y="407860"/>
                      </a:cubicBezTo>
                      <a:lnTo>
                        <a:pt x="787494" y="407860"/>
                      </a:lnTo>
                      <a:lnTo>
                        <a:pt x="787494" y="407860"/>
                      </a:lnTo>
                      <a:close/>
                    </a:path>
                  </a:pathLst>
                </a:custGeom>
                <a:solidFill>
                  <a:srgbClr val="C00000"/>
                </a:solidFill>
                <a:ln w="14106" cap="flat">
                  <a:noFill/>
                  <a:prstDash val="solid"/>
                  <a:miter/>
                </a:ln>
              </p:spPr>
              <p:txBody>
                <a:bodyPr rtlCol="0" anchor="ctr"/>
                <a:lstStyle/>
                <a:p>
                  <a:endParaRPr lang="zh-CN" altLang="en-US"/>
                </a:p>
              </p:txBody>
            </p:sp>
            <p:sp>
              <p:nvSpPr>
                <p:cNvPr id="784" name="任意多边形: 形状 306">
                  <a:extLst>
                    <a:ext uri="{FF2B5EF4-FFF2-40B4-BE49-F238E27FC236}">
                      <a16:creationId xmlns:a16="http://schemas.microsoft.com/office/drawing/2014/main" id="{6AD18823-6991-492C-AF35-A7E83670671E}"/>
                    </a:ext>
                  </a:extLst>
                </p:cNvPr>
                <p:cNvSpPr/>
                <p:nvPr/>
              </p:nvSpPr>
              <p:spPr>
                <a:xfrm>
                  <a:off x="1782106" y="4137068"/>
                  <a:ext cx="787493" cy="455329"/>
                </a:xfrm>
                <a:custGeom>
                  <a:avLst/>
                  <a:gdLst>
                    <a:gd name="connsiteX0" fmla="*/ 787494 w 787493"/>
                    <a:gd name="connsiteY0" fmla="*/ 228371 h 455329"/>
                    <a:gd name="connsiteX1" fmla="*/ 763502 w 787493"/>
                    <a:gd name="connsiteY1" fmla="*/ 258007 h 455329"/>
                    <a:gd name="connsiteX2" fmla="*/ 447375 w 787493"/>
                    <a:gd name="connsiteY2" fmla="*/ 441474 h 455329"/>
                    <a:gd name="connsiteX3" fmla="*/ 349997 w 787493"/>
                    <a:gd name="connsiteY3" fmla="*/ 445708 h 455329"/>
                    <a:gd name="connsiteX4" fmla="*/ 16935 w 787493"/>
                    <a:gd name="connsiteY4" fmla="*/ 253774 h 455329"/>
                    <a:gd name="connsiteX5" fmla="*/ 0 w 787493"/>
                    <a:gd name="connsiteY5" fmla="*/ 231193 h 455329"/>
                    <a:gd name="connsiteX6" fmla="*/ 0 w 787493"/>
                    <a:gd name="connsiteY6" fmla="*/ 228371 h 455329"/>
                    <a:gd name="connsiteX7" fmla="*/ 0 w 787493"/>
                    <a:gd name="connsiteY7" fmla="*/ 226959 h 455329"/>
                    <a:gd name="connsiteX8" fmla="*/ 23992 w 787493"/>
                    <a:gd name="connsiteY8" fmla="*/ 197323 h 455329"/>
                    <a:gd name="connsiteX9" fmla="*/ 117136 w 787493"/>
                    <a:gd name="connsiteY9" fmla="*/ 143694 h 455329"/>
                    <a:gd name="connsiteX10" fmla="*/ 138305 w 787493"/>
                    <a:gd name="connsiteY10" fmla="*/ 130992 h 455329"/>
                    <a:gd name="connsiteX11" fmla="*/ 340118 w 787493"/>
                    <a:gd name="connsiteY11" fmla="*/ 13856 h 455329"/>
                    <a:gd name="connsiteX12" fmla="*/ 437497 w 787493"/>
                    <a:gd name="connsiteY12" fmla="*/ 9622 h 455329"/>
                    <a:gd name="connsiteX13" fmla="*/ 649188 w 787493"/>
                    <a:gd name="connsiteY13" fmla="*/ 132404 h 455329"/>
                    <a:gd name="connsiteX14" fmla="*/ 671769 w 787493"/>
                    <a:gd name="connsiteY14" fmla="*/ 145105 h 455329"/>
                    <a:gd name="connsiteX15" fmla="*/ 770558 w 787493"/>
                    <a:gd name="connsiteY15" fmla="*/ 201556 h 455329"/>
                    <a:gd name="connsiteX16" fmla="*/ 787494 w 787493"/>
                    <a:gd name="connsiteY16" fmla="*/ 228371 h 45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93" h="455329">
                      <a:moveTo>
                        <a:pt x="787494" y="228371"/>
                      </a:moveTo>
                      <a:cubicBezTo>
                        <a:pt x="786082" y="238250"/>
                        <a:pt x="779026" y="249540"/>
                        <a:pt x="763502" y="258007"/>
                      </a:cubicBezTo>
                      <a:lnTo>
                        <a:pt x="447375" y="441474"/>
                      </a:lnTo>
                      <a:cubicBezTo>
                        <a:pt x="417739" y="458409"/>
                        <a:pt x="373989" y="459820"/>
                        <a:pt x="349997" y="445708"/>
                      </a:cubicBezTo>
                      <a:lnTo>
                        <a:pt x="16935" y="253774"/>
                      </a:lnTo>
                      <a:cubicBezTo>
                        <a:pt x="5645" y="248128"/>
                        <a:pt x="1411" y="239661"/>
                        <a:pt x="0" y="231193"/>
                      </a:cubicBezTo>
                      <a:lnTo>
                        <a:pt x="0" y="228371"/>
                      </a:lnTo>
                      <a:cubicBezTo>
                        <a:pt x="0" y="228371"/>
                        <a:pt x="0" y="228371"/>
                        <a:pt x="0" y="226959"/>
                      </a:cubicBezTo>
                      <a:cubicBezTo>
                        <a:pt x="1411" y="217080"/>
                        <a:pt x="8468" y="205790"/>
                        <a:pt x="23992" y="197323"/>
                      </a:cubicBezTo>
                      <a:lnTo>
                        <a:pt x="117136" y="143694"/>
                      </a:lnTo>
                      <a:lnTo>
                        <a:pt x="138305" y="130992"/>
                      </a:lnTo>
                      <a:lnTo>
                        <a:pt x="340118" y="13856"/>
                      </a:lnTo>
                      <a:cubicBezTo>
                        <a:pt x="369755" y="-3079"/>
                        <a:pt x="413505" y="-4490"/>
                        <a:pt x="437497" y="9622"/>
                      </a:cubicBezTo>
                      <a:lnTo>
                        <a:pt x="649188" y="132404"/>
                      </a:lnTo>
                      <a:lnTo>
                        <a:pt x="671769" y="145105"/>
                      </a:lnTo>
                      <a:lnTo>
                        <a:pt x="770558" y="201556"/>
                      </a:lnTo>
                      <a:cubicBezTo>
                        <a:pt x="781849" y="210024"/>
                        <a:pt x="787494" y="218492"/>
                        <a:pt x="787494" y="228371"/>
                      </a:cubicBezTo>
                      <a:close/>
                    </a:path>
                  </a:pathLst>
                </a:custGeom>
                <a:solidFill>
                  <a:schemeClr val="accent2">
                    <a:lumMod val="60000"/>
                    <a:lumOff val="40000"/>
                  </a:schemeClr>
                </a:solidFill>
                <a:ln w="14106" cap="flat">
                  <a:noFill/>
                  <a:prstDash val="solid"/>
                  <a:miter/>
                </a:ln>
              </p:spPr>
              <p:txBody>
                <a:bodyPr rtlCol="0" anchor="ctr"/>
                <a:lstStyle/>
                <a:p>
                  <a:endParaRPr lang="zh-CN" altLang="en-US"/>
                </a:p>
              </p:txBody>
            </p:sp>
            <p:sp>
              <p:nvSpPr>
                <p:cNvPr id="785" name="任意多边形: 形状 307">
                  <a:extLst>
                    <a:ext uri="{FF2B5EF4-FFF2-40B4-BE49-F238E27FC236}">
                      <a16:creationId xmlns:a16="http://schemas.microsoft.com/office/drawing/2014/main" id="{908AF268-7461-4F29-BF46-64A12A8825C5}"/>
                    </a:ext>
                  </a:extLst>
                </p:cNvPr>
                <p:cNvSpPr/>
                <p:nvPr/>
              </p:nvSpPr>
              <p:spPr>
                <a:xfrm>
                  <a:off x="1932319" y="4222985"/>
                  <a:ext cx="486593" cy="280674"/>
                </a:xfrm>
                <a:custGeom>
                  <a:avLst/>
                  <a:gdLst>
                    <a:gd name="connsiteX0" fmla="*/ 472161 w 486593"/>
                    <a:gd name="connsiteY0" fmla="*/ 160801 h 280674"/>
                    <a:gd name="connsiteX1" fmla="*/ 463693 w 486593"/>
                    <a:gd name="connsiteY1" fmla="*/ 165034 h 280674"/>
                    <a:gd name="connsiteX2" fmla="*/ 277405 w 486593"/>
                    <a:gd name="connsiteY2" fmla="*/ 272292 h 280674"/>
                    <a:gd name="connsiteX3" fmla="*/ 216720 w 486593"/>
                    <a:gd name="connsiteY3" fmla="*/ 275114 h 280674"/>
                    <a:gd name="connsiteX4" fmla="*/ 23374 w 486593"/>
                    <a:gd name="connsiteY4" fmla="*/ 163623 h 280674"/>
                    <a:gd name="connsiteX5" fmla="*/ 10673 w 486593"/>
                    <a:gd name="connsiteY5" fmla="*/ 156567 h 280674"/>
                    <a:gd name="connsiteX6" fmla="*/ 14907 w 486593"/>
                    <a:gd name="connsiteY6" fmla="*/ 121285 h 280674"/>
                    <a:gd name="connsiteX7" fmla="*/ 209663 w 486593"/>
                    <a:gd name="connsiteY7" fmla="*/ 8383 h 280674"/>
                    <a:gd name="connsiteX8" fmla="*/ 270348 w 486593"/>
                    <a:gd name="connsiteY8" fmla="*/ 5560 h 280674"/>
                    <a:gd name="connsiteX9" fmla="*/ 476395 w 486593"/>
                    <a:gd name="connsiteY9" fmla="*/ 124107 h 280674"/>
                    <a:gd name="connsiteX10" fmla="*/ 472161 w 486593"/>
                    <a:gd name="connsiteY10" fmla="*/ 160801 h 28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593" h="280674">
                      <a:moveTo>
                        <a:pt x="472161" y="160801"/>
                      </a:moveTo>
                      <a:lnTo>
                        <a:pt x="463693" y="165034"/>
                      </a:lnTo>
                      <a:lnTo>
                        <a:pt x="277405" y="272292"/>
                      </a:lnTo>
                      <a:cubicBezTo>
                        <a:pt x="259058" y="282171"/>
                        <a:pt x="232244" y="283582"/>
                        <a:pt x="216720" y="275114"/>
                      </a:cubicBezTo>
                      <a:lnTo>
                        <a:pt x="23374" y="163623"/>
                      </a:lnTo>
                      <a:lnTo>
                        <a:pt x="10673" y="156567"/>
                      </a:lnTo>
                      <a:cubicBezTo>
                        <a:pt x="-4851" y="148099"/>
                        <a:pt x="-3440" y="132575"/>
                        <a:pt x="14907" y="121285"/>
                      </a:cubicBezTo>
                      <a:lnTo>
                        <a:pt x="209663" y="8383"/>
                      </a:lnTo>
                      <a:cubicBezTo>
                        <a:pt x="228010" y="-1496"/>
                        <a:pt x="254824" y="-2908"/>
                        <a:pt x="270348" y="5560"/>
                      </a:cubicBezTo>
                      <a:lnTo>
                        <a:pt x="476395" y="124107"/>
                      </a:lnTo>
                      <a:cubicBezTo>
                        <a:pt x="491919" y="135398"/>
                        <a:pt x="489096" y="150922"/>
                        <a:pt x="472161" y="160801"/>
                      </a:cubicBezTo>
                      <a:close/>
                    </a:path>
                  </a:pathLst>
                </a:custGeom>
                <a:solidFill>
                  <a:srgbClr val="31CDF3"/>
                </a:solidFill>
                <a:ln w="14106" cap="flat">
                  <a:noFill/>
                  <a:prstDash val="solid"/>
                  <a:miter/>
                </a:ln>
              </p:spPr>
              <p:txBody>
                <a:bodyPr rtlCol="0" anchor="ctr"/>
                <a:lstStyle/>
                <a:p>
                  <a:endParaRPr lang="zh-CN" altLang="en-US"/>
                </a:p>
              </p:txBody>
            </p:sp>
            <p:sp>
              <p:nvSpPr>
                <p:cNvPr id="786" name="任意多边形: 形状 308">
                  <a:extLst>
                    <a:ext uri="{FF2B5EF4-FFF2-40B4-BE49-F238E27FC236}">
                      <a16:creationId xmlns:a16="http://schemas.microsoft.com/office/drawing/2014/main" id="{3E7B76A8-18FA-4632-8564-831992D53692}"/>
                    </a:ext>
                  </a:extLst>
                </p:cNvPr>
                <p:cNvSpPr/>
                <p:nvPr/>
              </p:nvSpPr>
              <p:spPr>
                <a:xfrm>
                  <a:off x="1955693" y="4272380"/>
                  <a:ext cx="440319" cy="232690"/>
                </a:xfrm>
                <a:custGeom>
                  <a:avLst/>
                  <a:gdLst>
                    <a:gd name="connsiteX0" fmla="*/ 440319 w 440319"/>
                    <a:gd name="connsiteY0" fmla="*/ 117051 h 232690"/>
                    <a:gd name="connsiteX1" fmla="*/ 254030 w 440319"/>
                    <a:gd name="connsiteY1" fmla="*/ 224308 h 232690"/>
                    <a:gd name="connsiteX2" fmla="*/ 193345 w 440319"/>
                    <a:gd name="connsiteY2" fmla="*/ 227131 h 232690"/>
                    <a:gd name="connsiteX3" fmla="*/ 0 w 440319"/>
                    <a:gd name="connsiteY3" fmla="*/ 115640 h 232690"/>
                    <a:gd name="connsiteX4" fmla="*/ 186289 w 440319"/>
                    <a:gd name="connsiteY4" fmla="*/ 8383 h 232690"/>
                    <a:gd name="connsiteX5" fmla="*/ 246974 w 440319"/>
                    <a:gd name="connsiteY5" fmla="*/ 5560 h 232690"/>
                    <a:gd name="connsiteX6" fmla="*/ 440319 w 440319"/>
                    <a:gd name="connsiteY6" fmla="*/ 117051 h 23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19" h="232690">
                      <a:moveTo>
                        <a:pt x="440319" y="117051"/>
                      </a:moveTo>
                      <a:lnTo>
                        <a:pt x="254030" y="224308"/>
                      </a:lnTo>
                      <a:cubicBezTo>
                        <a:pt x="235684" y="234187"/>
                        <a:pt x="208869" y="235598"/>
                        <a:pt x="193345" y="227131"/>
                      </a:cubicBezTo>
                      <a:lnTo>
                        <a:pt x="0" y="115640"/>
                      </a:lnTo>
                      <a:lnTo>
                        <a:pt x="186289" y="8383"/>
                      </a:lnTo>
                      <a:cubicBezTo>
                        <a:pt x="204635" y="-1496"/>
                        <a:pt x="231450" y="-2908"/>
                        <a:pt x="246974" y="5560"/>
                      </a:cubicBezTo>
                      <a:lnTo>
                        <a:pt x="440319" y="117051"/>
                      </a:lnTo>
                      <a:close/>
                    </a:path>
                  </a:pathLst>
                </a:custGeom>
                <a:solidFill>
                  <a:srgbClr val="6CE1F5"/>
                </a:solidFill>
                <a:ln w="14106" cap="flat">
                  <a:noFill/>
                  <a:prstDash val="solid"/>
                  <a:miter/>
                </a:ln>
              </p:spPr>
              <p:txBody>
                <a:bodyPr rtlCol="0" anchor="ctr"/>
                <a:lstStyle/>
                <a:p>
                  <a:endParaRPr lang="zh-CN" altLang="en-US"/>
                </a:p>
              </p:txBody>
            </p:sp>
            <p:sp>
              <p:nvSpPr>
                <p:cNvPr id="787" name="任意多边形: 形状 309">
                  <a:extLst>
                    <a:ext uri="{FF2B5EF4-FFF2-40B4-BE49-F238E27FC236}">
                      <a16:creationId xmlns:a16="http://schemas.microsoft.com/office/drawing/2014/main" id="{C7BB9AED-6560-4FAF-87D5-82CE2271D306}"/>
                    </a:ext>
                  </a:extLst>
                </p:cNvPr>
                <p:cNvSpPr/>
                <p:nvPr/>
              </p:nvSpPr>
              <p:spPr>
                <a:xfrm>
                  <a:off x="1825149" y="3542090"/>
                  <a:ext cx="702816" cy="968137"/>
                </a:xfrm>
                <a:custGeom>
                  <a:avLst/>
                  <a:gdLst>
                    <a:gd name="connsiteX0" fmla="*/ 702817 w 702816"/>
                    <a:gd name="connsiteY0" fmla="*/ 0 h 968137"/>
                    <a:gd name="connsiteX1" fmla="*/ 643543 w 702816"/>
                    <a:gd name="connsiteY1" fmla="*/ 426206 h 968137"/>
                    <a:gd name="connsiteX2" fmla="*/ 601205 w 702816"/>
                    <a:gd name="connsiteY2" fmla="*/ 735277 h 968137"/>
                    <a:gd name="connsiteX3" fmla="*/ 588503 w 702816"/>
                    <a:gd name="connsiteY3" fmla="*/ 828421 h 968137"/>
                    <a:gd name="connsiteX4" fmla="*/ 588503 w 702816"/>
                    <a:gd name="connsiteY4" fmla="*/ 828421 h 968137"/>
                    <a:gd name="connsiteX5" fmla="*/ 582858 w 702816"/>
                    <a:gd name="connsiteY5" fmla="*/ 841122 h 968137"/>
                    <a:gd name="connsiteX6" fmla="*/ 574391 w 702816"/>
                    <a:gd name="connsiteY6" fmla="*/ 848179 h 968137"/>
                    <a:gd name="connsiteX7" fmla="*/ 565923 w 702816"/>
                    <a:gd name="connsiteY7" fmla="*/ 852413 h 968137"/>
                    <a:gd name="connsiteX8" fmla="*/ 565923 w 702816"/>
                    <a:gd name="connsiteY8" fmla="*/ 852413 h 968137"/>
                    <a:gd name="connsiteX9" fmla="*/ 379634 w 702816"/>
                    <a:gd name="connsiteY9" fmla="*/ 959670 h 968137"/>
                    <a:gd name="connsiteX10" fmla="*/ 347175 w 702816"/>
                    <a:gd name="connsiteY10" fmla="*/ 968138 h 968137"/>
                    <a:gd name="connsiteX11" fmla="*/ 342941 w 702816"/>
                    <a:gd name="connsiteY11" fmla="*/ 968138 h 968137"/>
                    <a:gd name="connsiteX12" fmla="*/ 318949 w 702816"/>
                    <a:gd name="connsiteY12" fmla="*/ 962492 h 968137"/>
                    <a:gd name="connsiteX13" fmla="*/ 127015 w 702816"/>
                    <a:gd name="connsiteY13" fmla="*/ 851001 h 968137"/>
                    <a:gd name="connsiteX14" fmla="*/ 127015 w 702816"/>
                    <a:gd name="connsiteY14" fmla="*/ 851001 h 968137"/>
                    <a:gd name="connsiteX15" fmla="*/ 114314 w 702816"/>
                    <a:gd name="connsiteY15" fmla="*/ 843945 h 968137"/>
                    <a:gd name="connsiteX16" fmla="*/ 110080 w 702816"/>
                    <a:gd name="connsiteY16" fmla="*/ 841122 h 968137"/>
                    <a:gd name="connsiteX17" fmla="*/ 108668 w 702816"/>
                    <a:gd name="connsiteY17" fmla="*/ 839711 h 968137"/>
                    <a:gd name="connsiteX18" fmla="*/ 107257 w 702816"/>
                    <a:gd name="connsiteY18" fmla="*/ 838300 h 968137"/>
                    <a:gd name="connsiteX19" fmla="*/ 105846 w 702816"/>
                    <a:gd name="connsiteY19" fmla="*/ 836889 h 968137"/>
                    <a:gd name="connsiteX20" fmla="*/ 105846 w 702816"/>
                    <a:gd name="connsiteY20" fmla="*/ 835477 h 968137"/>
                    <a:gd name="connsiteX21" fmla="*/ 104435 w 702816"/>
                    <a:gd name="connsiteY21" fmla="*/ 832655 h 968137"/>
                    <a:gd name="connsiteX22" fmla="*/ 104435 w 702816"/>
                    <a:gd name="connsiteY22" fmla="*/ 831243 h 968137"/>
                    <a:gd name="connsiteX23" fmla="*/ 104435 w 702816"/>
                    <a:gd name="connsiteY23" fmla="*/ 831243 h 968137"/>
                    <a:gd name="connsiteX24" fmla="*/ 104435 w 702816"/>
                    <a:gd name="connsiteY24" fmla="*/ 831243 h 968137"/>
                    <a:gd name="connsiteX25" fmla="*/ 104435 w 702816"/>
                    <a:gd name="connsiteY25" fmla="*/ 831243 h 968137"/>
                    <a:gd name="connsiteX26" fmla="*/ 104435 w 702816"/>
                    <a:gd name="connsiteY26" fmla="*/ 828421 h 968137"/>
                    <a:gd name="connsiteX27" fmla="*/ 91733 w 702816"/>
                    <a:gd name="connsiteY27" fmla="*/ 732454 h 968137"/>
                    <a:gd name="connsiteX28" fmla="*/ 53629 w 702816"/>
                    <a:gd name="connsiteY28" fmla="*/ 427618 h 968137"/>
                    <a:gd name="connsiteX29" fmla="*/ 0 w 702816"/>
                    <a:gd name="connsiteY29" fmla="*/ 4234 h 968137"/>
                    <a:gd name="connsiteX30" fmla="*/ 702817 w 702816"/>
                    <a:gd name="connsiteY30" fmla="*/ 0 h 9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816" h="968137">
                      <a:moveTo>
                        <a:pt x="702817" y="0"/>
                      </a:moveTo>
                      <a:lnTo>
                        <a:pt x="643543" y="426206"/>
                      </a:lnTo>
                      <a:lnTo>
                        <a:pt x="601205" y="735277"/>
                      </a:lnTo>
                      <a:lnTo>
                        <a:pt x="588503" y="828421"/>
                      </a:lnTo>
                      <a:lnTo>
                        <a:pt x="588503" y="828421"/>
                      </a:lnTo>
                      <a:cubicBezTo>
                        <a:pt x="588503" y="832655"/>
                        <a:pt x="587092" y="836889"/>
                        <a:pt x="582858" y="841122"/>
                      </a:cubicBezTo>
                      <a:cubicBezTo>
                        <a:pt x="580036" y="843945"/>
                        <a:pt x="577213" y="845356"/>
                        <a:pt x="574391" y="848179"/>
                      </a:cubicBezTo>
                      <a:lnTo>
                        <a:pt x="565923" y="852413"/>
                      </a:lnTo>
                      <a:lnTo>
                        <a:pt x="565923" y="852413"/>
                      </a:lnTo>
                      <a:lnTo>
                        <a:pt x="379634" y="959670"/>
                      </a:lnTo>
                      <a:cubicBezTo>
                        <a:pt x="371166" y="965315"/>
                        <a:pt x="358465" y="968138"/>
                        <a:pt x="347175" y="968138"/>
                      </a:cubicBezTo>
                      <a:cubicBezTo>
                        <a:pt x="345763" y="968138"/>
                        <a:pt x="344352" y="968138"/>
                        <a:pt x="342941" y="968138"/>
                      </a:cubicBezTo>
                      <a:cubicBezTo>
                        <a:pt x="333062" y="968138"/>
                        <a:pt x="324594" y="965315"/>
                        <a:pt x="318949" y="962492"/>
                      </a:cubicBezTo>
                      <a:lnTo>
                        <a:pt x="127015" y="851001"/>
                      </a:lnTo>
                      <a:lnTo>
                        <a:pt x="127015" y="851001"/>
                      </a:lnTo>
                      <a:lnTo>
                        <a:pt x="114314" y="843945"/>
                      </a:lnTo>
                      <a:cubicBezTo>
                        <a:pt x="112902" y="842534"/>
                        <a:pt x="111491" y="842534"/>
                        <a:pt x="110080" y="841122"/>
                      </a:cubicBezTo>
                      <a:cubicBezTo>
                        <a:pt x="110080" y="841122"/>
                        <a:pt x="108668" y="839711"/>
                        <a:pt x="108668" y="839711"/>
                      </a:cubicBezTo>
                      <a:cubicBezTo>
                        <a:pt x="108668" y="839711"/>
                        <a:pt x="107257" y="838300"/>
                        <a:pt x="107257" y="838300"/>
                      </a:cubicBezTo>
                      <a:cubicBezTo>
                        <a:pt x="107257" y="838300"/>
                        <a:pt x="105846" y="836889"/>
                        <a:pt x="105846" y="836889"/>
                      </a:cubicBezTo>
                      <a:cubicBezTo>
                        <a:pt x="105846" y="836889"/>
                        <a:pt x="105846" y="836889"/>
                        <a:pt x="105846" y="835477"/>
                      </a:cubicBezTo>
                      <a:cubicBezTo>
                        <a:pt x="105846" y="834066"/>
                        <a:pt x="104435" y="834066"/>
                        <a:pt x="104435" y="832655"/>
                      </a:cubicBezTo>
                      <a:cubicBezTo>
                        <a:pt x="104435" y="832655"/>
                        <a:pt x="104435" y="831243"/>
                        <a:pt x="104435" y="831243"/>
                      </a:cubicBezTo>
                      <a:cubicBezTo>
                        <a:pt x="104435" y="831243"/>
                        <a:pt x="104435" y="831243"/>
                        <a:pt x="104435" y="831243"/>
                      </a:cubicBezTo>
                      <a:lnTo>
                        <a:pt x="104435" y="831243"/>
                      </a:lnTo>
                      <a:lnTo>
                        <a:pt x="104435" y="831243"/>
                      </a:lnTo>
                      <a:lnTo>
                        <a:pt x="104435" y="828421"/>
                      </a:lnTo>
                      <a:lnTo>
                        <a:pt x="91733" y="732454"/>
                      </a:lnTo>
                      <a:lnTo>
                        <a:pt x="53629" y="427618"/>
                      </a:lnTo>
                      <a:lnTo>
                        <a:pt x="0" y="4234"/>
                      </a:lnTo>
                      <a:lnTo>
                        <a:pt x="702817" y="0"/>
                      </a:lnTo>
                      <a:close/>
                    </a:path>
                  </a:pathLst>
                </a:custGeom>
                <a:gradFill>
                  <a:gsLst>
                    <a:gs pos="0">
                      <a:schemeClr val="bg1">
                        <a:alpha val="0"/>
                      </a:schemeClr>
                    </a:gs>
                    <a:gs pos="50000">
                      <a:schemeClr val="accent2">
                        <a:lumMod val="20000"/>
                        <a:lumOff val="80000"/>
                      </a:schemeClr>
                    </a:gs>
                  </a:gsLst>
                  <a:lin ang="5400000" scaled="1"/>
                </a:gradFill>
                <a:ln w="14106" cap="flat">
                  <a:noFill/>
                  <a:prstDash val="solid"/>
                  <a:miter/>
                </a:ln>
              </p:spPr>
              <p:txBody>
                <a:bodyPr rtlCol="0" anchor="ctr"/>
                <a:lstStyle/>
                <a:p>
                  <a:endParaRPr lang="zh-CN" altLang="en-US"/>
                </a:p>
              </p:txBody>
            </p:sp>
            <p:grpSp>
              <p:nvGrpSpPr>
                <p:cNvPr id="788" name="图形 1" hidden="1">
                  <a:extLst>
                    <a:ext uri="{FF2B5EF4-FFF2-40B4-BE49-F238E27FC236}">
                      <a16:creationId xmlns:a16="http://schemas.microsoft.com/office/drawing/2014/main" id="{D99BA1B8-4FC4-4CB1-A640-12B163D67C50}"/>
                    </a:ext>
                  </a:extLst>
                </p:cNvPr>
                <p:cNvGrpSpPr/>
                <p:nvPr/>
              </p:nvGrpSpPr>
              <p:grpSpPr>
                <a:xfrm>
                  <a:off x="1937347" y="3826330"/>
                  <a:ext cx="454431" cy="481246"/>
                  <a:chOff x="2603240" y="3541930"/>
                  <a:chExt cx="454431" cy="481246"/>
                </a:xfrm>
              </p:grpSpPr>
              <p:sp>
                <p:nvSpPr>
                  <p:cNvPr id="789" name="任意多边形: 形状 311">
                    <a:extLst>
                      <a:ext uri="{FF2B5EF4-FFF2-40B4-BE49-F238E27FC236}">
                        <a16:creationId xmlns:a16="http://schemas.microsoft.com/office/drawing/2014/main" id="{A9F055F3-66D2-44D4-AAD5-CF5830A1A136}"/>
                      </a:ext>
                    </a:extLst>
                  </p:cNvPr>
                  <p:cNvSpPr/>
                  <p:nvPr/>
                </p:nvSpPr>
                <p:spPr>
                  <a:xfrm>
                    <a:off x="2765537" y="378325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90" name="任意多边形: 形状 312">
                    <a:extLst>
                      <a:ext uri="{FF2B5EF4-FFF2-40B4-BE49-F238E27FC236}">
                        <a16:creationId xmlns:a16="http://schemas.microsoft.com/office/drawing/2014/main" id="{E6FDD379-0B65-4F69-8371-EBC801906C93}"/>
                      </a:ext>
                    </a:extLst>
                  </p:cNvPr>
                  <p:cNvSpPr/>
                  <p:nvPr/>
                </p:nvSpPr>
                <p:spPr>
                  <a:xfrm>
                    <a:off x="2819165" y="3752211"/>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8" y="28226"/>
                          <a:pt x="0" y="21907"/>
                          <a:pt x="0" y="14113"/>
                        </a:cubicBezTo>
                        <a:cubicBezTo>
                          <a:pt x="0" y="6318"/>
                          <a:pt x="6318"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91" name="任意多边形: 形状 313">
                    <a:extLst>
                      <a:ext uri="{FF2B5EF4-FFF2-40B4-BE49-F238E27FC236}">
                        <a16:creationId xmlns:a16="http://schemas.microsoft.com/office/drawing/2014/main" id="{D9955F4A-3424-4DC5-9D20-089A7290AEE3}"/>
                      </a:ext>
                    </a:extLst>
                  </p:cNvPr>
                  <p:cNvSpPr/>
                  <p:nvPr/>
                </p:nvSpPr>
                <p:spPr>
                  <a:xfrm>
                    <a:off x="2789528" y="3677413"/>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92" name="任意多边形: 形状 314">
                    <a:extLst>
                      <a:ext uri="{FF2B5EF4-FFF2-40B4-BE49-F238E27FC236}">
                        <a16:creationId xmlns:a16="http://schemas.microsoft.com/office/drawing/2014/main" id="{A7038A81-CE84-4FFB-A0D7-5B78EBE93D22}"/>
                      </a:ext>
                    </a:extLst>
                  </p:cNvPr>
                  <p:cNvSpPr/>
                  <p:nvPr/>
                </p:nvSpPr>
                <p:spPr>
                  <a:xfrm>
                    <a:off x="2754246" y="3609672"/>
                    <a:ext cx="28225" cy="28225"/>
                  </a:xfrm>
                  <a:custGeom>
                    <a:avLst/>
                    <a:gdLst>
                      <a:gd name="connsiteX0" fmla="*/ 28226 w 28225"/>
                      <a:gd name="connsiteY0" fmla="*/ 14113 h 28225"/>
                      <a:gd name="connsiteX1" fmla="*/ 14113 w 28225"/>
                      <a:gd name="connsiteY1" fmla="*/ 28225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5"/>
                          <a:pt x="14113" y="28225"/>
                        </a:cubicBezTo>
                        <a:cubicBezTo>
                          <a:pt x="6319" y="28225"/>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93" name="任意多边形: 形状 315">
                    <a:extLst>
                      <a:ext uri="{FF2B5EF4-FFF2-40B4-BE49-F238E27FC236}">
                        <a16:creationId xmlns:a16="http://schemas.microsoft.com/office/drawing/2014/main" id="{36C73A53-4316-432A-B875-129703EA3827}"/>
                      </a:ext>
                    </a:extLst>
                  </p:cNvPr>
                  <p:cNvSpPr/>
                  <p:nvPr/>
                </p:nvSpPr>
                <p:spPr>
                  <a:xfrm>
                    <a:off x="2806464" y="3601204"/>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794" name="任意多边形: 形状 316">
                    <a:extLst>
                      <a:ext uri="{FF2B5EF4-FFF2-40B4-BE49-F238E27FC236}">
                        <a16:creationId xmlns:a16="http://schemas.microsoft.com/office/drawing/2014/main" id="{FD3D4BA5-AE18-4D71-8102-2E60380D8C87}"/>
                      </a:ext>
                    </a:extLst>
                  </p:cNvPr>
                  <p:cNvSpPr/>
                  <p:nvPr/>
                </p:nvSpPr>
                <p:spPr>
                  <a:xfrm>
                    <a:off x="2603240" y="3773380"/>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95" name="任意多边形: 形状 317">
                    <a:extLst>
                      <a:ext uri="{FF2B5EF4-FFF2-40B4-BE49-F238E27FC236}">
                        <a16:creationId xmlns:a16="http://schemas.microsoft.com/office/drawing/2014/main" id="{2DB4419A-5A6C-4909-B9D9-A6BC8A1E7C69}"/>
                      </a:ext>
                    </a:extLst>
                  </p:cNvPr>
                  <p:cNvSpPr/>
                  <p:nvPr/>
                </p:nvSpPr>
                <p:spPr>
                  <a:xfrm>
                    <a:off x="2687916" y="380160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96" name="任意多边形: 形状 318">
                    <a:extLst>
                      <a:ext uri="{FF2B5EF4-FFF2-40B4-BE49-F238E27FC236}">
                        <a16:creationId xmlns:a16="http://schemas.microsoft.com/office/drawing/2014/main" id="{4A801F3C-EF79-4BF7-B740-6D778BFFBA07}"/>
                      </a:ext>
                    </a:extLst>
                  </p:cNvPr>
                  <p:cNvSpPr/>
                  <p:nvPr/>
                </p:nvSpPr>
                <p:spPr>
                  <a:xfrm>
                    <a:off x="2620175" y="3874992"/>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97" name="任意多边形: 形状 319">
                    <a:extLst>
                      <a:ext uri="{FF2B5EF4-FFF2-40B4-BE49-F238E27FC236}">
                        <a16:creationId xmlns:a16="http://schemas.microsoft.com/office/drawing/2014/main" id="{AA8468AC-E31A-434E-88EA-6EF7EB96BBF2}"/>
                      </a:ext>
                    </a:extLst>
                  </p:cNvPr>
                  <p:cNvSpPr/>
                  <p:nvPr/>
                </p:nvSpPr>
                <p:spPr>
                  <a:xfrm>
                    <a:off x="2656868" y="400624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98" name="任意多边形: 形状 320">
                    <a:extLst>
                      <a:ext uri="{FF2B5EF4-FFF2-40B4-BE49-F238E27FC236}">
                        <a16:creationId xmlns:a16="http://schemas.microsoft.com/office/drawing/2014/main" id="{6E772FC2-B3B3-406E-87E6-74BB42FFBBD7}"/>
                      </a:ext>
                    </a:extLst>
                  </p:cNvPr>
                  <p:cNvSpPr/>
                  <p:nvPr/>
                </p:nvSpPr>
                <p:spPr>
                  <a:xfrm>
                    <a:off x="2689328" y="3928621"/>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799" name="任意多边形: 形状 321">
                    <a:extLst>
                      <a:ext uri="{FF2B5EF4-FFF2-40B4-BE49-F238E27FC236}">
                        <a16:creationId xmlns:a16="http://schemas.microsoft.com/office/drawing/2014/main" id="{784ECD64-9F60-4038-83F8-B5CCC637055E}"/>
                      </a:ext>
                    </a:extLst>
                  </p:cNvPr>
                  <p:cNvSpPr/>
                  <p:nvPr/>
                </p:nvSpPr>
                <p:spPr>
                  <a:xfrm>
                    <a:off x="2641344" y="3702816"/>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0" name="任意多边形: 形状 322">
                    <a:extLst>
                      <a:ext uri="{FF2B5EF4-FFF2-40B4-BE49-F238E27FC236}">
                        <a16:creationId xmlns:a16="http://schemas.microsoft.com/office/drawing/2014/main" id="{DFD3D53C-2AC6-4228-8559-87AD7EF959B7}"/>
                      </a:ext>
                    </a:extLst>
                  </p:cNvPr>
                  <p:cNvSpPr/>
                  <p:nvPr/>
                </p:nvSpPr>
                <p:spPr>
                  <a:xfrm>
                    <a:off x="2645578" y="354193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1" name="任意多边形: 形状 323">
                    <a:extLst>
                      <a:ext uri="{FF2B5EF4-FFF2-40B4-BE49-F238E27FC236}">
                        <a16:creationId xmlns:a16="http://schemas.microsoft.com/office/drawing/2014/main" id="{AA7E7ECA-DF3C-4977-8A92-420A4BA249B6}"/>
                      </a:ext>
                    </a:extLst>
                  </p:cNvPr>
                  <p:cNvSpPr/>
                  <p:nvPr/>
                </p:nvSpPr>
                <p:spPr>
                  <a:xfrm>
                    <a:off x="2868560" y="3681647"/>
                    <a:ext cx="16935" cy="16935"/>
                  </a:xfrm>
                  <a:custGeom>
                    <a:avLst/>
                    <a:gdLst>
                      <a:gd name="connsiteX0" fmla="*/ 16935 w 16935"/>
                      <a:gd name="connsiteY0" fmla="*/ 8468 h 16935"/>
                      <a:gd name="connsiteX1" fmla="*/ 8468 w 16935"/>
                      <a:gd name="connsiteY1" fmla="*/ 16936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6"/>
                          <a:pt x="8468" y="16936"/>
                        </a:cubicBezTo>
                        <a:cubicBezTo>
                          <a:pt x="3791" y="16936"/>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2" name="任意多边形: 形状 324">
                    <a:extLst>
                      <a:ext uri="{FF2B5EF4-FFF2-40B4-BE49-F238E27FC236}">
                        <a16:creationId xmlns:a16="http://schemas.microsoft.com/office/drawing/2014/main" id="{5A9D9AC6-CD01-4D60-A612-312FDA6D8E69}"/>
                      </a:ext>
                    </a:extLst>
                  </p:cNvPr>
                  <p:cNvSpPr/>
                  <p:nvPr/>
                </p:nvSpPr>
                <p:spPr>
                  <a:xfrm>
                    <a:off x="2960293" y="3697171"/>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3" name="任意多边形: 形状 325">
                    <a:extLst>
                      <a:ext uri="{FF2B5EF4-FFF2-40B4-BE49-F238E27FC236}">
                        <a16:creationId xmlns:a16="http://schemas.microsoft.com/office/drawing/2014/main" id="{A0162581-3C5C-4BA4-9000-6CDFF1645837}"/>
                      </a:ext>
                    </a:extLst>
                  </p:cNvPr>
                  <p:cNvSpPr/>
                  <p:nvPr/>
                </p:nvSpPr>
                <p:spPr>
                  <a:xfrm>
                    <a:off x="2891140" y="382136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4" name="任意多边形: 形状 326">
                    <a:extLst>
                      <a:ext uri="{FF2B5EF4-FFF2-40B4-BE49-F238E27FC236}">
                        <a16:creationId xmlns:a16="http://schemas.microsoft.com/office/drawing/2014/main" id="{56DEEA9A-5244-4000-B305-F32ED3211638}"/>
                      </a:ext>
                    </a:extLst>
                  </p:cNvPr>
                  <p:cNvSpPr/>
                  <p:nvPr/>
                </p:nvSpPr>
                <p:spPr>
                  <a:xfrm>
                    <a:off x="3005454" y="3762090"/>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5" name="任意多边形: 形状 327">
                    <a:extLst>
                      <a:ext uri="{FF2B5EF4-FFF2-40B4-BE49-F238E27FC236}">
                        <a16:creationId xmlns:a16="http://schemas.microsoft.com/office/drawing/2014/main" id="{9788100A-39D0-4736-96A8-5E278CDD864C}"/>
                      </a:ext>
                    </a:extLst>
                  </p:cNvPr>
                  <p:cNvSpPr/>
                  <p:nvPr/>
                </p:nvSpPr>
                <p:spPr>
                  <a:xfrm>
                    <a:off x="2971583" y="3810074"/>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6" name="任意多边形: 形状 328">
                    <a:extLst>
                      <a:ext uri="{FF2B5EF4-FFF2-40B4-BE49-F238E27FC236}">
                        <a16:creationId xmlns:a16="http://schemas.microsoft.com/office/drawing/2014/main" id="{6CD95A07-845B-4A35-8324-644DFB5D3322}"/>
                      </a:ext>
                    </a:extLst>
                  </p:cNvPr>
                  <p:cNvSpPr/>
                  <p:nvPr/>
                </p:nvSpPr>
                <p:spPr>
                  <a:xfrm>
                    <a:off x="3019567" y="3845356"/>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7" name="任意多边形: 形状 329">
                    <a:extLst>
                      <a:ext uri="{FF2B5EF4-FFF2-40B4-BE49-F238E27FC236}">
                        <a16:creationId xmlns:a16="http://schemas.microsoft.com/office/drawing/2014/main" id="{8B704413-0729-4356-BAB0-1AB71DD377CE}"/>
                      </a:ext>
                    </a:extLst>
                  </p:cNvPr>
                  <p:cNvSpPr/>
                  <p:nvPr/>
                </p:nvSpPr>
                <p:spPr>
                  <a:xfrm>
                    <a:off x="2992753" y="3946968"/>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8" name="任意多边形: 形状 330">
                    <a:extLst>
                      <a:ext uri="{FF2B5EF4-FFF2-40B4-BE49-F238E27FC236}">
                        <a16:creationId xmlns:a16="http://schemas.microsoft.com/office/drawing/2014/main" id="{3C220A29-A931-4F1C-B71D-B03C2C98F4E8}"/>
                      </a:ext>
                    </a:extLst>
                  </p:cNvPr>
                  <p:cNvSpPr/>
                  <p:nvPr/>
                </p:nvSpPr>
                <p:spPr>
                  <a:xfrm>
                    <a:off x="3040736" y="3756445"/>
                    <a:ext cx="16935" cy="16935"/>
                  </a:xfrm>
                  <a:custGeom>
                    <a:avLst/>
                    <a:gdLst>
                      <a:gd name="connsiteX0" fmla="*/ 16935 w 16935"/>
                      <a:gd name="connsiteY0" fmla="*/ 8468 h 16935"/>
                      <a:gd name="connsiteX1" fmla="*/ 8468 w 16935"/>
                      <a:gd name="connsiteY1" fmla="*/ 16935 h 16935"/>
                      <a:gd name="connsiteX2" fmla="*/ 0 w 16935"/>
                      <a:gd name="connsiteY2" fmla="*/ 8468 h 16935"/>
                      <a:gd name="connsiteX3" fmla="*/ 8468 w 16935"/>
                      <a:gd name="connsiteY3" fmla="*/ 0 h 16935"/>
                      <a:gd name="connsiteX4" fmla="*/ 16935 w 16935"/>
                      <a:gd name="connsiteY4" fmla="*/ 8468 h 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5" h="16935">
                        <a:moveTo>
                          <a:pt x="16935" y="8468"/>
                        </a:moveTo>
                        <a:cubicBezTo>
                          <a:pt x="16935" y="13144"/>
                          <a:pt x="13144" y="16935"/>
                          <a:pt x="8468" y="16935"/>
                        </a:cubicBezTo>
                        <a:cubicBezTo>
                          <a:pt x="3791" y="16935"/>
                          <a:pt x="0" y="13144"/>
                          <a:pt x="0" y="8468"/>
                        </a:cubicBezTo>
                        <a:cubicBezTo>
                          <a:pt x="0" y="3791"/>
                          <a:pt x="3791" y="0"/>
                          <a:pt x="8468" y="0"/>
                        </a:cubicBezTo>
                        <a:cubicBezTo>
                          <a:pt x="13144" y="0"/>
                          <a:pt x="16935" y="3791"/>
                          <a:pt x="16935" y="8468"/>
                        </a:cubicBezTo>
                        <a:close/>
                      </a:path>
                    </a:pathLst>
                  </a:custGeom>
                  <a:solidFill>
                    <a:srgbClr val="00FFFF">
                      <a:alpha val="30000"/>
                    </a:srgbClr>
                  </a:solidFill>
                  <a:ln w="14106" cap="flat">
                    <a:noFill/>
                    <a:prstDash val="solid"/>
                    <a:miter/>
                  </a:ln>
                </p:spPr>
                <p:txBody>
                  <a:bodyPr rtlCol="0" anchor="ctr"/>
                  <a:lstStyle/>
                  <a:p>
                    <a:endParaRPr lang="zh-CN" altLang="en-US"/>
                  </a:p>
                </p:txBody>
              </p:sp>
              <p:sp>
                <p:nvSpPr>
                  <p:cNvPr id="809" name="任意多边形: 形状 331">
                    <a:extLst>
                      <a:ext uri="{FF2B5EF4-FFF2-40B4-BE49-F238E27FC236}">
                        <a16:creationId xmlns:a16="http://schemas.microsoft.com/office/drawing/2014/main" id="{96670EC7-B7F5-44F7-8EDF-712C3582AA25}"/>
                      </a:ext>
                    </a:extLst>
                  </p:cNvPr>
                  <p:cNvSpPr/>
                  <p:nvPr/>
                </p:nvSpPr>
                <p:spPr>
                  <a:xfrm>
                    <a:off x="2792351" y="3819952"/>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810" name="任意多边形: 形状 332">
                    <a:extLst>
                      <a:ext uri="{FF2B5EF4-FFF2-40B4-BE49-F238E27FC236}">
                        <a16:creationId xmlns:a16="http://schemas.microsoft.com/office/drawing/2014/main" id="{FB8C4FA2-13D1-4D36-A307-A2D9DF5B898F}"/>
                      </a:ext>
                    </a:extLst>
                  </p:cNvPr>
                  <p:cNvSpPr/>
                  <p:nvPr/>
                </p:nvSpPr>
                <p:spPr>
                  <a:xfrm>
                    <a:off x="2765537" y="3890516"/>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811" name="任意多边形: 形状 333">
                    <a:extLst>
                      <a:ext uri="{FF2B5EF4-FFF2-40B4-BE49-F238E27FC236}">
                        <a16:creationId xmlns:a16="http://schemas.microsoft.com/office/drawing/2014/main" id="{66255907-31D8-49CF-95F6-6E4B72248FB7}"/>
                      </a:ext>
                    </a:extLst>
                  </p:cNvPr>
                  <p:cNvSpPr/>
                  <p:nvPr/>
                </p:nvSpPr>
                <p:spPr>
                  <a:xfrm>
                    <a:off x="2810698" y="3890516"/>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812" name="任意多边形: 形状 334">
                    <a:extLst>
                      <a:ext uri="{FF2B5EF4-FFF2-40B4-BE49-F238E27FC236}">
                        <a16:creationId xmlns:a16="http://schemas.microsoft.com/office/drawing/2014/main" id="{389E184F-CF99-4753-8516-F284D53CE4AC}"/>
                      </a:ext>
                    </a:extLst>
                  </p:cNvPr>
                  <p:cNvSpPr/>
                  <p:nvPr/>
                </p:nvSpPr>
                <p:spPr>
                  <a:xfrm>
                    <a:off x="2786706" y="3975193"/>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813" name="任意多边形: 形状 335">
                    <a:extLst>
                      <a:ext uri="{FF2B5EF4-FFF2-40B4-BE49-F238E27FC236}">
                        <a16:creationId xmlns:a16="http://schemas.microsoft.com/office/drawing/2014/main" id="{F772E87D-A4BC-426B-9086-16062F695C39}"/>
                      </a:ext>
                    </a:extLst>
                  </p:cNvPr>
                  <p:cNvSpPr/>
                  <p:nvPr/>
                </p:nvSpPr>
                <p:spPr>
                  <a:xfrm>
                    <a:off x="2790940" y="3725397"/>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814" name="任意多边形: 形状 336">
                    <a:extLst>
                      <a:ext uri="{FF2B5EF4-FFF2-40B4-BE49-F238E27FC236}">
                        <a16:creationId xmlns:a16="http://schemas.microsoft.com/office/drawing/2014/main" id="{226D7FF1-1F5E-4EF2-8C33-53D845793A78}"/>
                      </a:ext>
                    </a:extLst>
                  </p:cNvPr>
                  <p:cNvSpPr/>
                  <p:nvPr/>
                </p:nvSpPr>
                <p:spPr>
                  <a:xfrm>
                    <a:off x="2853036" y="3623785"/>
                    <a:ext cx="19757" cy="19757"/>
                  </a:xfrm>
                  <a:custGeom>
                    <a:avLst/>
                    <a:gdLst>
                      <a:gd name="connsiteX0" fmla="*/ 19758 w 19757"/>
                      <a:gd name="connsiteY0" fmla="*/ 9879 h 19757"/>
                      <a:gd name="connsiteX1" fmla="*/ 9879 w 19757"/>
                      <a:gd name="connsiteY1" fmla="*/ 19758 h 19757"/>
                      <a:gd name="connsiteX2" fmla="*/ 0 w 19757"/>
                      <a:gd name="connsiteY2" fmla="*/ 9879 h 19757"/>
                      <a:gd name="connsiteX3" fmla="*/ 9879 w 19757"/>
                      <a:gd name="connsiteY3" fmla="*/ 0 h 19757"/>
                      <a:gd name="connsiteX4" fmla="*/ 19758 w 19757"/>
                      <a:gd name="connsiteY4" fmla="*/ 9879 h 1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7" h="19757">
                        <a:moveTo>
                          <a:pt x="19758" y="9879"/>
                        </a:moveTo>
                        <a:cubicBezTo>
                          <a:pt x="19758" y="15335"/>
                          <a:pt x="15335" y="19758"/>
                          <a:pt x="9879" y="19758"/>
                        </a:cubicBezTo>
                        <a:cubicBezTo>
                          <a:pt x="4423" y="19758"/>
                          <a:pt x="0" y="15335"/>
                          <a:pt x="0" y="9879"/>
                        </a:cubicBezTo>
                        <a:cubicBezTo>
                          <a:pt x="0" y="4423"/>
                          <a:pt x="4423" y="0"/>
                          <a:pt x="9879" y="0"/>
                        </a:cubicBezTo>
                        <a:cubicBezTo>
                          <a:pt x="15335" y="0"/>
                          <a:pt x="19758" y="4423"/>
                          <a:pt x="19758" y="9879"/>
                        </a:cubicBezTo>
                        <a:close/>
                      </a:path>
                    </a:pathLst>
                  </a:custGeom>
                  <a:solidFill>
                    <a:srgbClr val="00FFFF"/>
                  </a:solidFill>
                  <a:ln w="14106" cap="flat">
                    <a:noFill/>
                    <a:prstDash val="solid"/>
                    <a:miter/>
                  </a:ln>
                </p:spPr>
                <p:txBody>
                  <a:bodyPr rtlCol="0" anchor="ctr"/>
                  <a:lstStyle/>
                  <a:p>
                    <a:endParaRPr lang="zh-CN" altLang="en-US"/>
                  </a:p>
                </p:txBody>
              </p:sp>
              <p:sp>
                <p:nvSpPr>
                  <p:cNvPr id="815" name="任意多边形: 形状 337">
                    <a:extLst>
                      <a:ext uri="{FF2B5EF4-FFF2-40B4-BE49-F238E27FC236}">
                        <a16:creationId xmlns:a16="http://schemas.microsoft.com/office/drawing/2014/main" id="{C81A264A-6FA2-4402-AA1B-327E5994FAC2}"/>
                      </a:ext>
                    </a:extLst>
                  </p:cNvPr>
                  <p:cNvSpPr/>
                  <p:nvPr/>
                </p:nvSpPr>
                <p:spPr>
                  <a:xfrm>
                    <a:off x="2816343" y="3937089"/>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sp>
                <p:nvSpPr>
                  <p:cNvPr id="816" name="任意多边形: 形状 338">
                    <a:extLst>
                      <a:ext uri="{FF2B5EF4-FFF2-40B4-BE49-F238E27FC236}">
                        <a16:creationId xmlns:a16="http://schemas.microsoft.com/office/drawing/2014/main" id="{E64D7424-C3BD-4D5D-9257-E82AA8A65629}"/>
                      </a:ext>
                    </a:extLst>
                  </p:cNvPr>
                  <p:cNvSpPr/>
                  <p:nvPr/>
                </p:nvSpPr>
                <p:spPr>
                  <a:xfrm>
                    <a:off x="2810698" y="3987895"/>
                    <a:ext cx="28225" cy="28225"/>
                  </a:xfrm>
                  <a:custGeom>
                    <a:avLst/>
                    <a:gdLst>
                      <a:gd name="connsiteX0" fmla="*/ 28226 w 28225"/>
                      <a:gd name="connsiteY0" fmla="*/ 14113 h 28225"/>
                      <a:gd name="connsiteX1" fmla="*/ 14113 w 28225"/>
                      <a:gd name="connsiteY1" fmla="*/ 28226 h 28225"/>
                      <a:gd name="connsiteX2" fmla="*/ 0 w 28225"/>
                      <a:gd name="connsiteY2" fmla="*/ 14113 h 28225"/>
                      <a:gd name="connsiteX3" fmla="*/ 14113 w 28225"/>
                      <a:gd name="connsiteY3" fmla="*/ 0 h 28225"/>
                      <a:gd name="connsiteX4" fmla="*/ 28226 w 28225"/>
                      <a:gd name="connsiteY4" fmla="*/ 14113 h 28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5" h="28225">
                        <a:moveTo>
                          <a:pt x="28226" y="14113"/>
                        </a:moveTo>
                        <a:cubicBezTo>
                          <a:pt x="28226" y="21907"/>
                          <a:pt x="21907" y="28226"/>
                          <a:pt x="14113" y="28226"/>
                        </a:cubicBezTo>
                        <a:cubicBezTo>
                          <a:pt x="6319" y="28226"/>
                          <a:pt x="0" y="21907"/>
                          <a:pt x="0" y="14113"/>
                        </a:cubicBezTo>
                        <a:cubicBezTo>
                          <a:pt x="0" y="6318"/>
                          <a:pt x="6319" y="0"/>
                          <a:pt x="14113" y="0"/>
                        </a:cubicBezTo>
                        <a:cubicBezTo>
                          <a:pt x="21907" y="0"/>
                          <a:pt x="28226" y="6318"/>
                          <a:pt x="28226" y="14113"/>
                        </a:cubicBezTo>
                        <a:close/>
                      </a:path>
                    </a:pathLst>
                  </a:custGeom>
                  <a:solidFill>
                    <a:srgbClr val="00FFFF"/>
                  </a:solidFill>
                  <a:ln w="14106" cap="flat">
                    <a:noFill/>
                    <a:prstDash val="solid"/>
                    <a:miter/>
                  </a:ln>
                </p:spPr>
                <p:txBody>
                  <a:bodyPr rtlCol="0" anchor="ctr"/>
                  <a:lstStyle/>
                  <a:p>
                    <a:endParaRPr lang="zh-CN" altLang="en-US"/>
                  </a:p>
                </p:txBody>
              </p:sp>
            </p:grpSp>
          </p:grpSp>
        </p:grpSp>
        <p:sp>
          <p:nvSpPr>
            <p:cNvPr id="780" name="矩形 779">
              <a:extLst>
                <a:ext uri="{FF2B5EF4-FFF2-40B4-BE49-F238E27FC236}">
                  <a16:creationId xmlns:a16="http://schemas.microsoft.com/office/drawing/2014/main" id="{97043AFE-184F-46F5-BFB6-5711EFAE75D1}"/>
                </a:ext>
              </a:extLst>
            </p:cNvPr>
            <p:cNvSpPr/>
            <p:nvPr/>
          </p:nvSpPr>
          <p:spPr>
            <a:xfrm>
              <a:off x="9167863" y="3177156"/>
              <a:ext cx="2492990" cy="499624"/>
            </a:xfrm>
            <a:prstGeom prst="rect">
              <a:avLst/>
            </a:prstGeom>
          </p:spPr>
          <p:txBody>
            <a:bodyPr wrap="none">
              <a:spAutoFit/>
            </a:bodyPr>
            <a:lstStyle/>
            <a:p>
              <a:pPr algn="just">
                <a:lnSpc>
                  <a:spcPct val="150000"/>
                </a:lnSpc>
              </a:pPr>
              <a:r>
                <a:rPr lang="zh-CN" altLang="zh-CN" sz="2000" b="1" dirty="0">
                  <a:solidFill>
                    <a:srgbClr val="C00000"/>
                  </a:solidFill>
                  <a:latin typeface="微软雅黑" panose="020B0503020204020204" pitchFamily="34" charset="-122"/>
                  <a:ea typeface="微软雅黑" panose="020B0503020204020204" pitchFamily="34" charset="-122"/>
                </a:rPr>
                <a:t>做好学术共同体建设</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648" name="矩形 647"/>
          <p:cNvSpPr/>
          <p:nvPr/>
        </p:nvSpPr>
        <p:spPr>
          <a:xfrm>
            <a:off x="416407" y="3924315"/>
            <a:ext cx="2579019" cy="499624"/>
          </a:xfrm>
          <a:prstGeom prst="rect">
            <a:avLst/>
          </a:prstGeom>
        </p:spPr>
        <p:txBody>
          <a:bodyPr wrap="square">
            <a:spAutoFit/>
          </a:bodyPr>
          <a:lstStyle/>
          <a:p>
            <a:pPr algn="just">
              <a:lnSpc>
                <a:spcPct val="150000"/>
              </a:lnSpc>
            </a:pPr>
            <a:r>
              <a:rPr lang="zh-CN" altLang="zh-CN" sz="2000" b="1" dirty="0">
                <a:solidFill>
                  <a:srgbClr val="C00000"/>
                </a:solidFill>
                <a:latin typeface="微软雅黑" panose="020B0503020204020204" pitchFamily="34" charset="-122"/>
                <a:ea typeface="微软雅黑" panose="020B0503020204020204" pitchFamily="34" charset="-122"/>
              </a:rPr>
              <a:t>做好教师梯队建设</a:t>
            </a:r>
            <a:endParaRPr lang="zh-CN" altLang="en-US" sz="2400"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24830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2" cstate="screen">
            <a:extLst>
              <a:ext uri="{28A0092B-C50C-407E-A947-70E740481C1C}">
                <a14:useLocalDpi xmlns:a14="http://schemas.microsoft.com/office/drawing/2010/main" val="0"/>
              </a:ext>
            </a:extLst>
          </a:blip>
          <a:srcRect b="8149"/>
          <a:stretch>
            <a:fillRect/>
          </a:stretch>
        </p:blipFill>
        <p:spPr>
          <a:xfrm>
            <a:off x="-1" y="-1"/>
            <a:ext cx="4986867" cy="6870702"/>
          </a:xfrm>
          <a:prstGeom prst="rect">
            <a:avLst/>
          </a:prstGeom>
        </p:spPr>
      </p:pic>
      <p:sp>
        <p:nvSpPr>
          <p:cNvPr id="33" name="矩形 32"/>
          <p:cNvSpPr/>
          <p:nvPr/>
        </p:nvSpPr>
        <p:spPr>
          <a:xfrm>
            <a:off x="0" y="-1"/>
            <a:ext cx="4986866" cy="6858000"/>
          </a:xfrm>
          <a:prstGeom prst="rect">
            <a:avLst/>
          </a:prstGeom>
          <a:solidFill>
            <a:srgbClr val="BC1A31">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6B59"/>
              </a:solidFill>
              <a:effectLst/>
              <a:uLnTx/>
              <a:uFillTx/>
              <a:latin typeface="微软雅黑" panose="020B0503020204020204" pitchFamily="34" charset="-122"/>
              <a:ea typeface="微软雅黑" panose="020B0503020204020204" pitchFamily="34" charset="-122"/>
              <a:cs typeface="+mn-cs"/>
            </a:endParaRPr>
          </a:p>
        </p:txBody>
      </p:sp>
      <p:grpSp>
        <p:nvGrpSpPr>
          <p:cNvPr id="35" name="组合 34"/>
          <p:cNvGrpSpPr/>
          <p:nvPr/>
        </p:nvGrpSpPr>
        <p:grpSpPr>
          <a:xfrm>
            <a:off x="1208428" y="3014583"/>
            <a:ext cx="2637744" cy="1585794"/>
            <a:chOff x="1188698" y="1941569"/>
            <a:chExt cx="2637744" cy="1585794"/>
          </a:xfrm>
        </p:grpSpPr>
        <p:sp>
          <p:nvSpPr>
            <p:cNvPr id="37" name="文本框 36"/>
            <p:cNvSpPr txBox="1"/>
            <p:nvPr/>
          </p:nvSpPr>
          <p:spPr>
            <a:xfrm>
              <a:off x="1302943" y="3065698"/>
              <a:ext cx="2485453" cy="461665"/>
            </a:xfrm>
            <a:prstGeom prst="rect">
              <a:avLst/>
            </a:prstGeom>
            <a:noFill/>
          </p:spPr>
          <p:txBody>
            <a:bodyPr wrap="square" rtlCol="0">
              <a:spAutoFit/>
            </a:bodyPr>
            <a:lstStyle/>
            <a:p>
              <a:pPr algn="ctr">
                <a:defRPr/>
              </a:pPr>
              <a:r>
                <a:rPr lang="en-US" altLang="zh-CN" sz="2400" b="1" dirty="0">
                  <a:solidFill>
                    <a:prstClr val="white"/>
                  </a:solidFill>
                  <a:latin typeface="微软雅黑" panose="020B0503020204020204" pitchFamily="34" charset="-122"/>
                  <a:ea typeface="微软雅黑" panose="020B0503020204020204" pitchFamily="34" charset="-122"/>
                </a:rPr>
                <a:t>CONTENTS</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1188698" y="1941569"/>
              <a:ext cx="2637744" cy="1015663"/>
            </a:xfrm>
            <a:prstGeom prst="rect">
              <a:avLst/>
            </a:prstGeom>
            <a:noFill/>
          </p:spPr>
          <p:txBody>
            <a:bodyPr wrap="square" rtlCol="0">
              <a:spAutoFit/>
            </a:bodyPr>
            <a:lstStyle/>
            <a:p>
              <a:pPr algn="ctr">
                <a:defRPr/>
              </a:pPr>
              <a:r>
                <a:rPr lang="zh-CN" altLang="en-US" sz="6000" b="1" dirty="0">
                  <a:solidFill>
                    <a:schemeClr val="bg1"/>
                  </a:solidFill>
                  <a:latin typeface="微软雅黑" panose="020B0503020204020204" pitchFamily="34" charset="-122"/>
                  <a:ea typeface="微软雅黑" panose="020B0503020204020204" pitchFamily="34" charset="-122"/>
                </a:rPr>
                <a:t>目  录</a:t>
              </a:r>
            </a:p>
          </p:txBody>
        </p:sp>
      </p:grpSp>
      <p:cxnSp>
        <p:nvCxnSpPr>
          <p:cNvPr id="44" name="直接连接符 43"/>
          <p:cNvCxnSpPr/>
          <p:nvPr/>
        </p:nvCxnSpPr>
        <p:spPr>
          <a:xfrm>
            <a:off x="534988" y="2778587"/>
            <a:ext cx="3811587" cy="0"/>
          </a:xfrm>
          <a:prstGeom prst="line">
            <a:avLst/>
          </a:prstGeom>
          <a:noFill/>
          <a:ln w="6350" cap="flat" cmpd="sng" algn="ctr">
            <a:solidFill>
              <a:sysClr val="window" lastClr="FFFFFF"/>
            </a:solidFill>
            <a:prstDash val="solid"/>
            <a:miter lim="800000"/>
          </a:ln>
          <a:effectLst/>
        </p:spPr>
      </p:cxnSp>
      <p:cxnSp>
        <p:nvCxnSpPr>
          <p:cNvPr id="46" name="直接连接符 45"/>
          <p:cNvCxnSpPr/>
          <p:nvPr/>
        </p:nvCxnSpPr>
        <p:spPr>
          <a:xfrm>
            <a:off x="534988" y="4937587"/>
            <a:ext cx="3811587" cy="0"/>
          </a:xfrm>
          <a:prstGeom prst="line">
            <a:avLst/>
          </a:prstGeom>
          <a:noFill/>
          <a:ln w="6350" cap="flat" cmpd="sng" algn="ctr">
            <a:solidFill>
              <a:sysClr val="window" lastClr="FFFFFF"/>
            </a:solidFill>
            <a:prstDash val="solid"/>
            <a:miter lim="800000"/>
          </a:ln>
          <a:effectLst/>
        </p:spPr>
      </p:cxnSp>
      <p:sp>
        <p:nvSpPr>
          <p:cNvPr id="47" name="直角三角形 46"/>
          <p:cNvSpPr/>
          <p:nvPr/>
        </p:nvSpPr>
        <p:spPr>
          <a:xfrm rot="16200000">
            <a:off x="11134724" y="5800724"/>
            <a:ext cx="1057275" cy="1057275"/>
          </a:xfrm>
          <a:prstGeom prst="rtTriangle">
            <a:avLst/>
          </a:prstGeom>
          <a:solidFill>
            <a:srgbClr val="BC1A31">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8" name="图片 47"/>
          <p:cNvPicPr>
            <a:picLocks noChangeAspect="1"/>
          </p:cNvPicPr>
          <p:nvPr/>
        </p:nvPicPr>
        <p:blipFill rotWithShape="1">
          <a:blip r:embed="rId3" cstate="screen">
            <a:extLst>
              <a:ext uri="{28A0092B-C50C-407E-A947-70E740481C1C}">
                <a14:useLocalDpi xmlns:a14="http://schemas.microsoft.com/office/drawing/2010/main" val="0"/>
              </a:ext>
            </a:extLst>
          </a:blip>
          <a:srcRect t="4720" r="25549" b="55034"/>
          <a:stretch>
            <a:fillRect/>
          </a:stretch>
        </p:blipFill>
        <p:spPr>
          <a:xfrm>
            <a:off x="433722" y="1335900"/>
            <a:ext cx="4187156" cy="1457955"/>
          </a:xfrm>
          <a:prstGeom prst="rect">
            <a:avLst/>
          </a:prstGeom>
        </p:spPr>
      </p:pic>
      <p:sp>
        <p:nvSpPr>
          <p:cNvPr id="49" name="文本框 48"/>
          <p:cNvSpPr txBox="1"/>
          <p:nvPr/>
        </p:nvSpPr>
        <p:spPr>
          <a:xfrm>
            <a:off x="6740559" y="1043512"/>
            <a:ext cx="2768707" cy="584775"/>
          </a:xfrm>
          <a:prstGeom prst="rect">
            <a:avLst/>
          </a:prstGeom>
          <a:noFill/>
        </p:spPr>
        <p:txBody>
          <a:bodyPr wrap="none" rtlCol="0">
            <a:spAutoFit/>
            <a:scene3d>
              <a:camera prst="orthographicFront"/>
              <a:lightRig rig="threePt" dir="t"/>
            </a:scene3d>
            <a:sp3d contourW="12700"/>
          </a:bodyPr>
          <a:lstStyle/>
          <a:p>
            <a:r>
              <a:rPr lang="zh-CN" altLang="en-US" sz="3200" b="1" dirty="0">
                <a:solidFill>
                  <a:schemeClr val="bg2">
                    <a:lumMod val="25000"/>
                  </a:schemeClr>
                </a:solidFill>
                <a:latin typeface="微软雅黑" panose="020B0503020204020204" pitchFamily="34" charset="-122"/>
                <a:ea typeface="微软雅黑" panose="020B0503020204020204" pitchFamily="34" charset="-122"/>
              </a:rPr>
              <a:t>学院总体情况 </a:t>
            </a:r>
          </a:p>
        </p:txBody>
      </p:sp>
      <p:sp>
        <p:nvSpPr>
          <p:cNvPr id="51" name="文本框 50"/>
          <p:cNvSpPr txBox="1"/>
          <p:nvPr/>
        </p:nvSpPr>
        <p:spPr>
          <a:xfrm>
            <a:off x="6734425" y="1881085"/>
            <a:ext cx="1826141"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建设口径</a:t>
            </a:r>
          </a:p>
        </p:txBody>
      </p:sp>
      <p:sp>
        <p:nvSpPr>
          <p:cNvPr id="52" name="文本框 51"/>
          <p:cNvSpPr txBox="1"/>
          <p:nvPr/>
        </p:nvSpPr>
        <p:spPr>
          <a:xfrm>
            <a:off x="6734425" y="2662857"/>
            <a:ext cx="4698722"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学科建设定位与建设目标</a:t>
            </a:r>
          </a:p>
        </p:txBody>
      </p:sp>
      <p:sp>
        <p:nvSpPr>
          <p:cNvPr id="53" name="圆角矩形 35"/>
          <p:cNvSpPr/>
          <p:nvPr/>
        </p:nvSpPr>
        <p:spPr>
          <a:xfrm rot="2700000">
            <a:off x="6138422" y="1121165"/>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54" name="文本框 53"/>
          <p:cNvSpPr txBox="1"/>
          <p:nvPr/>
        </p:nvSpPr>
        <p:spPr>
          <a:xfrm>
            <a:off x="6172554" y="1118269"/>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1</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55" name="圆角矩形 38"/>
          <p:cNvSpPr/>
          <p:nvPr/>
        </p:nvSpPr>
        <p:spPr>
          <a:xfrm rot="2700000">
            <a:off x="6103768" y="1980626"/>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58" name="文本框 57"/>
          <p:cNvSpPr txBox="1"/>
          <p:nvPr/>
        </p:nvSpPr>
        <p:spPr>
          <a:xfrm>
            <a:off x="6166419" y="1962583"/>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2</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59" name="圆角矩形 40"/>
          <p:cNvSpPr/>
          <p:nvPr/>
        </p:nvSpPr>
        <p:spPr>
          <a:xfrm rot="2700000">
            <a:off x="6113236" y="2762809"/>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60" name="文本框 59"/>
          <p:cNvSpPr txBox="1"/>
          <p:nvPr/>
        </p:nvSpPr>
        <p:spPr>
          <a:xfrm>
            <a:off x="6166419" y="2740218"/>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3</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61" name="文本框 60"/>
          <p:cNvSpPr txBox="1"/>
          <p:nvPr/>
        </p:nvSpPr>
        <p:spPr>
          <a:xfrm>
            <a:off x="6153375" y="3278653"/>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63" name="文本框 62"/>
          <p:cNvSpPr txBox="1"/>
          <p:nvPr/>
        </p:nvSpPr>
        <p:spPr>
          <a:xfrm>
            <a:off x="6762706" y="3410774"/>
            <a:ext cx="2646878"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学科建设任务</a:t>
            </a:r>
          </a:p>
        </p:txBody>
      </p:sp>
      <p:sp>
        <p:nvSpPr>
          <p:cNvPr id="64" name="圆角矩形 16"/>
          <p:cNvSpPr/>
          <p:nvPr/>
        </p:nvSpPr>
        <p:spPr>
          <a:xfrm rot="2700000">
            <a:off x="6113236" y="3501299"/>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65" name="文本框 64"/>
          <p:cNvSpPr txBox="1"/>
          <p:nvPr/>
        </p:nvSpPr>
        <p:spPr>
          <a:xfrm>
            <a:off x="6166419" y="3478708"/>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66" name="文本框 65"/>
          <p:cNvSpPr txBox="1"/>
          <p:nvPr/>
        </p:nvSpPr>
        <p:spPr>
          <a:xfrm>
            <a:off x="6153375" y="4017143"/>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12226137-01E5-4F1B-AE01-DACA42B2F431}"/>
              </a:ext>
            </a:extLst>
          </p:cNvPr>
          <p:cNvSpPr txBox="1"/>
          <p:nvPr/>
        </p:nvSpPr>
        <p:spPr>
          <a:xfrm>
            <a:off x="6184867" y="4107795"/>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3708E9A2-B759-4991-8E4E-3C3AE3BDA416}"/>
              </a:ext>
            </a:extLst>
          </p:cNvPr>
          <p:cNvSpPr txBox="1"/>
          <p:nvPr/>
        </p:nvSpPr>
        <p:spPr>
          <a:xfrm>
            <a:off x="6777502" y="4241729"/>
            <a:ext cx="1826141"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评估方案</a:t>
            </a:r>
          </a:p>
        </p:txBody>
      </p:sp>
      <p:sp>
        <p:nvSpPr>
          <p:cNvPr id="29" name="圆角矩形 16">
            <a:extLst>
              <a:ext uri="{FF2B5EF4-FFF2-40B4-BE49-F238E27FC236}">
                <a16:creationId xmlns:a16="http://schemas.microsoft.com/office/drawing/2014/main" id="{733775A0-0EBE-4BA5-9222-42544980C389}"/>
              </a:ext>
            </a:extLst>
          </p:cNvPr>
          <p:cNvSpPr/>
          <p:nvPr/>
        </p:nvSpPr>
        <p:spPr>
          <a:xfrm rot="2700000">
            <a:off x="6144728" y="4330441"/>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30" name="文本框 29">
            <a:extLst>
              <a:ext uri="{FF2B5EF4-FFF2-40B4-BE49-F238E27FC236}">
                <a16:creationId xmlns:a16="http://schemas.microsoft.com/office/drawing/2014/main" id="{408DE06E-5EEF-4954-ACC2-D4C90A4427A0}"/>
              </a:ext>
            </a:extLst>
          </p:cNvPr>
          <p:cNvSpPr txBox="1"/>
          <p:nvPr/>
        </p:nvSpPr>
        <p:spPr>
          <a:xfrm>
            <a:off x="6197911" y="4307850"/>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5</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3190D231-C302-4C97-9764-C545157A2CBF}"/>
              </a:ext>
            </a:extLst>
          </p:cNvPr>
          <p:cNvSpPr txBox="1"/>
          <p:nvPr/>
        </p:nvSpPr>
        <p:spPr>
          <a:xfrm>
            <a:off x="6153375" y="4805087"/>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12E55492-5BF6-431D-A58B-5E4662C27197}"/>
              </a:ext>
            </a:extLst>
          </p:cNvPr>
          <p:cNvSpPr txBox="1"/>
          <p:nvPr/>
        </p:nvSpPr>
        <p:spPr>
          <a:xfrm>
            <a:off x="6184867" y="4895739"/>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6686D483-E8E8-47E4-ABE9-2141F3FB8A38}"/>
              </a:ext>
            </a:extLst>
          </p:cNvPr>
          <p:cNvSpPr txBox="1"/>
          <p:nvPr/>
        </p:nvSpPr>
        <p:spPr>
          <a:xfrm>
            <a:off x="6777501" y="5029673"/>
            <a:ext cx="1826142"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Arial" panose="020B0604020202020204" pitchFamily="34" charset="0"/>
              </a:rPr>
              <a:t>建设资源</a:t>
            </a:r>
          </a:p>
        </p:txBody>
      </p:sp>
      <p:sp>
        <p:nvSpPr>
          <p:cNvPr id="38" name="圆角矩形 16">
            <a:extLst>
              <a:ext uri="{FF2B5EF4-FFF2-40B4-BE49-F238E27FC236}">
                <a16:creationId xmlns:a16="http://schemas.microsoft.com/office/drawing/2014/main" id="{9D914D55-D40E-46B0-AF10-D71A986020FD}"/>
              </a:ext>
            </a:extLst>
          </p:cNvPr>
          <p:cNvSpPr/>
          <p:nvPr/>
        </p:nvSpPr>
        <p:spPr>
          <a:xfrm rot="2700000">
            <a:off x="6144728" y="5118385"/>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39" name="文本框 38">
            <a:extLst>
              <a:ext uri="{FF2B5EF4-FFF2-40B4-BE49-F238E27FC236}">
                <a16:creationId xmlns:a16="http://schemas.microsoft.com/office/drawing/2014/main" id="{A6651F06-5D6D-4295-926C-83005BFE17E7}"/>
              </a:ext>
            </a:extLst>
          </p:cNvPr>
          <p:cNvSpPr txBox="1"/>
          <p:nvPr/>
        </p:nvSpPr>
        <p:spPr>
          <a:xfrm>
            <a:off x="6197911" y="5095794"/>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6</a:t>
            </a:r>
            <a:endParaRPr lang="zh-CN" alt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870961"/>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623064" y="1548149"/>
            <a:ext cx="11222899" cy="584775"/>
          </a:xfrm>
          <a:prstGeom prst="rect">
            <a:avLst/>
          </a:prstGeom>
        </p:spPr>
        <p:txBody>
          <a:bodyPr wrap="square">
            <a:spAutoFit/>
          </a:bodyPr>
          <a:lstStyle/>
          <a:p>
            <a:pPr algn="ctr"/>
            <a:r>
              <a:rPr lang="zh-CN" altLang="zh-CN" sz="3200" b="1" dirty="0">
                <a:solidFill>
                  <a:schemeClr val="bg1"/>
                </a:solidFill>
                <a:latin typeface="微软雅黑" panose="020B0503020204020204" pitchFamily="34" charset="-122"/>
                <a:ea typeface="微软雅黑" panose="020B0503020204020204" pitchFamily="34" charset="-122"/>
              </a:rPr>
              <a:t>夯实基础性研究</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647" name="矩形 646"/>
          <p:cNvSpPr/>
          <p:nvPr/>
        </p:nvSpPr>
        <p:spPr>
          <a:xfrm>
            <a:off x="1594273" y="2545833"/>
            <a:ext cx="9280479" cy="3323987"/>
          </a:xfrm>
          <a:prstGeom prst="rect">
            <a:avLst/>
          </a:prstGeom>
        </p:spPr>
        <p:txBody>
          <a:bodyPr wrap="square">
            <a:spAutoFit/>
          </a:bodyPr>
          <a:lstStyle/>
          <a:p>
            <a:pPr>
              <a:lnSpc>
                <a:spcPts val="2800"/>
              </a:lnSpc>
              <a:buClr>
                <a:srgbClr val="C00000"/>
              </a:buClr>
            </a:pPr>
            <a:r>
              <a:rPr lang="zh-CN" altLang="zh-CN" sz="2400" dirty="0">
                <a:latin typeface="微软雅黑" panose="020B0503020204020204" pitchFamily="34" charset="-122"/>
                <a:ea typeface="微软雅黑" panose="020B0503020204020204" pitchFamily="34" charset="-122"/>
              </a:rPr>
              <a:t>立足学科传统优势，围绕外国语言文学学科重大前沿研究议题</a:t>
            </a:r>
            <a:r>
              <a:rPr lang="zh-CN" altLang="zh-CN" sz="2400">
                <a:latin typeface="微软雅黑" panose="020B0503020204020204" pitchFamily="34" charset="-122"/>
                <a:ea typeface="微软雅黑" panose="020B0503020204020204" pitchFamily="34" charset="-122"/>
              </a:rPr>
              <a:t>，开展</a:t>
            </a:r>
            <a:r>
              <a:rPr lang="zh-CN" altLang="en-US" sz="2400">
                <a:latin typeface="微软雅黑" panose="020B0503020204020204" pitchFamily="34" charset="-122"/>
                <a:ea typeface="微软雅黑" panose="020B0503020204020204" pitchFamily="34" charset="-122"/>
              </a:rPr>
              <a:t>文学叙事学、</a:t>
            </a:r>
            <a:r>
              <a:rPr lang="zh-CN" altLang="zh-CN" sz="2400">
                <a:latin typeface="微软雅黑" panose="020B0503020204020204" pitchFamily="34" charset="-122"/>
                <a:ea typeface="微软雅黑" panose="020B0503020204020204" pitchFamily="34" charset="-122"/>
              </a:rPr>
              <a:t>亚欧</a:t>
            </a:r>
            <a:r>
              <a:rPr lang="zh-CN" altLang="zh-CN" sz="2400" dirty="0">
                <a:latin typeface="微软雅黑" panose="020B0503020204020204" pitchFamily="34" charset="-122"/>
                <a:ea typeface="微软雅黑" panose="020B0503020204020204" pitchFamily="34" charset="-122"/>
              </a:rPr>
              <a:t>古典文明、</a:t>
            </a:r>
            <a:r>
              <a:rPr lang="en-US" altLang="zh-CN" sz="2400" dirty="0">
                <a:latin typeface="微软雅黑" panose="020B0503020204020204" pitchFamily="34" charset="-122"/>
                <a:ea typeface="微软雅黑" panose="020B0503020204020204" pitchFamily="34" charset="-122"/>
              </a:rPr>
              <a:t>18-19</a:t>
            </a:r>
            <a:r>
              <a:rPr lang="zh-CN" altLang="zh-CN" sz="2400" dirty="0">
                <a:latin typeface="微软雅黑" panose="020B0503020204020204" pitchFamily="34" charset="-122"/>
                <a:ea typeface="微软雅黑" panose="020B0503020204020204" pitchFamily="34" charset="-122"/>
              </a:rPr>
              <a:t>世纪欧洲文学思想研究、中外文学与文化交流研究、经典文学作品翻译与研究、文学与宗教、文学与丝绸之路的文化流传、民间文学、外国语言教育政策与规划研究、现当代中国文化在周边国家的传播研究等。组织教材和辞书的编写工作，使科学研究成果与教材及人才培养相互关联。出版和发表体现整体研究实力和研究特色的典范性成果，产生既体现中国特色又具有国际影响力的原创学术思想，构建</a:t>
            </a:r>
            <a:r>
              <a:rPr lang="zh-CN" altLang="zh-CN" sz="2400" b="1" dirty="0">
                <a:solidFill>
                  <a:srgbClr val="C00000"/>
                </a:solidFill>
                <a:latin typeface="微软雅黑" panose="020B0503020204020204" pitchFamily="34" charset="-122"/>
                <a:ea typeface="微软雅黑" panose="020B0503020204020204" pitchFamily="34" charset="-122"/>
              </a:rPr>
              <a:t>中国特色学术体系和话语体系</a:t>
            </a:r>
            <a:r>
              <a:rPr lang="zh-CN" altLang="zh-CN" sz="2400" dirty="0">
                <a:latin typeface="微软雅黑" panose="020B0503020204020204" pitchFamily="34" charset="-122"/>
                <a:ea typeface="微软雅黑" panose="020B0503020204020204" pitchFamily="34" charset="-122"/>
              </a:rPr>
              <a:t>。</a:t>
            </a:r>
            <a:endParaRPr lang="en-US" altLang="zh-CN" sz="2800"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6C0089A7-B31D-451A-BE46-860EA126D50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（三）科学研究</a:t>
            </a:r>
          </a:p>
        </p:txBody>
      </p:sp>
      <p:grpSp>
        <p:nvGrpSpPr>
          <p:cNvPr id="14" name="组合 13">
            <a:extLst>
              <a:ext uri="{FF2B5EF4-FFF2-40B4-BE49-F238E27FC236}">
                <a16:creationId xmlns:a16="http://schemas.microsoft.com/office/drawing/2014/main" id="{74DA0CFE-416A-4C38-A73D-1873ADB3B02C}"/>
              </a:ext>
            </a:extLst>
          </p:cNvPr>
          <p:cNvGrpSpPr/>
          <p:nvPr/>
        </p:nvGrpSpPr>
        <p:grpSpPr>
          <a:xfrm>
            <a:off x="488992" y="512090"/>
            <a:ext cx="1009408" cy="501038"/>
            <a:chOff x="680598" y="541180"/>
            <a:chExt cx="1009408" cy="501038"/>
          </a:xfrm>
        </p:grpSpPr>
        <p:sp>
          <p:nvSpPr>
            <p:cNvPr id="16" name="矩形 15">
              <a:extLst>
                <a:ext uri="{FF2B5EF4-FFF2-40B4-BE49-F238E27FC236}">
                  <a16:creationId xmlns:a16="http://schemas.microsoft.com/office/drawing/2014/main" id="{DE5F5AB0-44FD-4A0E-87A6-7E4C32F35207}"/>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7" name="矩形 16">
              <a:extLst>
                <a:ext uri="{FF2B5EF4-FFF2-40B4-BE49-F238E27FC236}">
                  <a16:creationId xmlns:a16="http://schemas.microsoft.com/office/drawing/2014/main" id="{CBB8E4C3-587D-4211-BF7D-E7188C4FC77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C5244C40-B907-47D5-8F00-63BD4065ED53}"/>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a:extLst>
                <a:ext uri="{FF2B5EF4-FFF2-40B4-BE49-F238E27FC236}">
                  <a16:creationId xmlns:a16="http://schemas.microsoft.com/office/drawing/2014/main" id="{87C6C5C6-11C6-4803-93D9-BAB84FD78595}"/>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33005043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870961"/>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623064" y="1548149"/>
            <a:ext cx="11222899" cy="584775"/>
          </a:xfrm>
          <a:prstGeom prst="rect">
            <a:avLst/>
          </a:prstGeom>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推进前沿性研究</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647" name="矩形 646"/>
          <p:cNvSpPr/>
          <p:nvPr/>
        </p:nvSpPr>
        <p:spPr>
          <a:xfrm>
            <a:off x="1594273" y="2545833"/>
            <a:ext cx="9280479" cy="2964914"/>
          </a:xfrm>
          <a:prstGeom prst="rect">
            <a:avLst/>
          </a:prstGeom>
        </p:spPr>
        <p:txBody>
          <a:bodyPr wrap="square">
            <a:spAutoFit/>
          </a:bodyPr>
          <a:lstStyle/>
          <a:p>
            <a:pPr>
              <a:lnSpc>
                <a:spcPts val="2800"/>
              </a:lnSpc>
              <a:buClr>
                <a:srgbClr val="C00000"/>
              </a:buClr>
            </a:pPr>
            <a:r>
              <a:rPr lang="zh-CN" altLang="en-US" sz="2400" dirty="0">
                <a:latin typeface="微软雅黑" panose="020B0503020204020204" pitchFamily="34" charset="-122"/>
                <a:ea typeface="微软雅黑" panose="020B0503020204020204" pitchFamily="34" charset="-122"/>
              </a:rPr>
              <a:t>建立具有内涵深远、开放性的研究框架，开展多维度、多区域与长时段的研究。通过梳理世界各国、各地区文明成果和文化多样性特征，分析不同区域与国家的文明文化现象、形式和主体的相关性，挖掘中华文明与世界文明的内在联系，并结合外语学科优势，整理一手原典文献，联通古今中外。强化陆上丝绸之路、海上丝绸之路等传统优势研究领域，扩展欧亚写本、世界文学图像、数字人文与外国语言、海洋文化交流、世界物质文化史等新兴研究领域，发挥本学科在</a:t>
            </a:r>
            <a:r>
              <a:rPr lang="zh-CN" altLang="en-US" sz="2400" b="1" dirty="0">
                <a:solidFill>
                  <a:srgbClr val="C00000"/>
                </a:solidFill>
                <a:latin typeface="微软雅黑" panose="020B0503020204020204" pitchFamily="34" charset="-122"/>
                <a:ea typeface="微软雅黑" panose="020B0503020204020204" pitchFamily="34" charset="-122"/>
              </a:rPr>
              <a:t>世界文明互鉴、中外人文交流与研究领域</a:t>
            </a:r>
            <a:r>
              <a:rPr lang="zh-CN" altLang="en-US" sz="2400" dirty="0">
                <a:latin typeface="微软雅黑" panose="020B0503020204020204" pitchFamily="34" charset="-122"/>
                <a:ea typeface="微软雅黑" panose="020B0503020204020204" pitchFamily="34" charset="-122"/>
              </a:rPr>
              <a:t>的引领作用。</a:t>
            </a:r>
            <a:endParaRPr lang="en-US" altLang="zh-CN" sz="2800"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6C0089A7-B31D-451A-BE46-860EA126D50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（三）科学研究</a:t>
            </a:r>
          </a:p>
        </p:txBody>
      </p:sp>
      <p:grpSp>
        <p:nvGrpSpPr>
          <p:cNvPr id="14" name="组合 13">
            <a:extLst>
              <a:ext uri="{FF2B5EF4-FFF2-40B4-BE49-F238E27FC236}">
                <a16:creationId xmlns:a16="http://schemas.microsoft.com/office/drawing/2014/main" id="{74DA0CFE-416A-4C38-A73D-1873ADB3B02C}"/>
              </a:ext>
            </a:extLst>
          </p:cNvPr>
          <p:cNvGrpSpPr/>
          <p:nvPr/>
        </p:nvGrpSpPr>
        <p:grpSpPr>
          <a:xfrm>
            <a:off x="488992" y="512090"/>
            <a:ext cx="1009408" cy="501038"/>
            <a:chOff x="680598" y="541180"/>
            <a:chExt cx="1009408" cy="501038"/>
          </a:xfrm>
        </p:grpSpPr>
        <p:sp>
          <p:nvSpPr>
            <p:cNvPr id="16" name="矩形 15">
              <a:extLst>
                <a:ext uri="{FF2B5EF4-FFF2-40B4-BE49-F238E27FC236}">
                  <a16:creationId xmlns:a16="http://schemas.microsoft.com/office/drawing/2014/main" id="{DE5F5AB0-44FD-4A0E-87A6-7E4C32F35207}"/>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7" name="矩形 16">
              <a:extLst>
                <a:ext uri="{FF2B5EF4-FFF2-40B4-BE49-F238E27FC236}">
                  <a16:creationId xmlns:a16="http://schemas.microsoft.com/office/drawing/2014/main" id="{CBB8E4C3-587D-4211-BF7D-E7188C4FC77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C5244C40-B907-47D5-8F00-63BD4065ED53}"/>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a:extLst>
                <a:ext uri="{FF2B5EF4-FFF2-40B4-BE49-F238E27FC236}">
                  <a16:creationId xmlns:a16="http://schemas.microsoft.com/office/drawing/2014/main" id="{87C6C5C6-11C6-4803-93D9-BAB84FD78595}"/>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42838435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870961"/>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623064" y="1548149"/>
            <a:ext cx="11222899" cy="584775"/>
          </a:xfrm>
          <a:prstGeom prst="rect">
            <a:avLst/>
          </a:prstGeom>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聚焦国别和区域研究</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647" name="矩形 646"/>
          <p:cNvSpPr/>
          <p:nvPr/>
        </p:nvSpPr>
        <p:spPr>
          <a:xfrm>
            <a:off x="1594273" y="2865985"/>
            <a:ext cx="9280479" cy="2964914"/>
          </a:xfrm>
          <a:prstGeom prst="rect">
            <a:avLst/>
          </a:prstGeom>
        </p:spPr>
        <p:txBody>
          <a:bodyPr wrap="square">
            <a:spAutoFit/>
          </a:bodyPr>
          <a:lstStyle/>
          <a:p>
            <a:pPr>
              <a:lnSpc>
                <a:spcPts val="2800"/>
              </a:lnSpc>
              <a:buClr>
                <a:srgbClr val="C00000"/>
              </a:buClr>
            </a:pPr>
            <a:r>
              <a:rPr lang="zh-CN" altLang="en-US" sz="2400" dirty="0">
                <a:latin typeface="微软雅黑" panose="020B0503020204020204" pitchFamily="34" charset="-122"/>
                <a:ea typeface="微软雅黑" panose="020B0503020204020204" pitchFamily="34" charset="-122"/>
              </a:rPr>
              <a:t>聚合本学科内部领军学者，吸收国内外著名学者，组建科研团队，推动多学科、跨学科的交叉融合，突出本学科在国别和区域研究、尤其是对中国周边地区国家研究的优势，产出</a:t>
            </a:r>
            <a:r>
              <a:rPr lang="zh-CN" altLang="en-US" sz="2400" b="1" dirty="0">
                <a:solidFill>
                  <a:srgbClr val="C00000"/>
                </a:solidFill>
                <a:latin typeface="微软雅黑" panose="020B0503020204020204" pitchFamily="34" charset="-122"/>
                <a:ea typeface="微软雅黑" panose="020B0503020204020204" pitchFamily="34" charset="-122"/>
              </a:rPr>
              <a:t>引领性、榜样性</a:t>
            </a:r>
            <a:r>
              <a:rPr lang="zh-CN" altLang="en-US" sz="2400" dirty="0">
                <a:latin typeface="微软雅黑" panose="020B0503020204020204" pitchFamily="34" charset="-122"/>
                <a:ea typeface="微软雅黑" panose="020B0503020204020204" pitchFamily="34" charset="-122"/>
              </a:rPr>
              <a:t>的研究成果，在文化的</a:t>
            </a:r>
            <a:r>
              <a:rPr lang="zh-CN" altLang="en-US" sz="2400" b="1" dirty="0">
                <a:solidFill>
                  <a:srgbClr val="C00000"/>
                </a:solidFill>
                <a:latin typeface="微软雅黑" panose="020B0503020204020204" pitchFamily="34" charset="-122"/>
                <a:ea typeface="微软雅黑" panose="020B0503020204020204" pitchFamily="34" charset="-122"/>
              </a:rPr>
              <a:t>创造性转化、创新性发展</a:t>
            </a:r>
            <a:r>
              <a:rPr lang="zh-CN" altLang="en-US" sz="2400" dirty="0">
                <a:latin typeface="微软雅黑" panose="020B0503020204020204" pitchFamily="34" charset="-122"/>
                <a:ea typeface="微软雅黑" panose="020B0503020204020204" pitchFamily="34" charset="-122"/>
              </a:rPr>
              <a:t>方面深入拓展，为治国理政集中智慧、凝聚力量。利用深厚的多语种知识传播与跨文化交流实力，积极服务国家及首都经济与文化战略和外交事业。大力支持</a:t>
            </a:r>
            <a:r>
              <a:rPr lang="zh-CN" altLang="en-US" sz="2400" b="1" dirty="0">
                <a:solidFill>
                  <a:srgbClr val="C00000"/>
                </a:solidFill>
                <a:latin typeface="微软雅黑" panose="020B0503020204020204" pitchFamily="34" charset="-122"/>
                <a:ea typeface="微软雅黑" panose="020B0503020204020204" pitchFamily="34" charset="-122"/>
              </a:rPr>
              <a:t>“冷门绝学”</a:t>
            </a:r>
            <a:r>
              <a:rPr lang="zh-CN" altLang="en-US" sz="2400" dirty="0">
                <a:latin typeface="微软雅黑" panose="020B0503020204020204" pitchFamily="34" charset="-122"/>
                <a:ea typeface="微软雅黑" panose="020B0503020204020204" pitchFamily="34" charset="-122"/>
              </a:rPr>
              <a:t>研究，提升本学科在</a:t>
            </a:r>
            <a:r>
              <a:rPr lang="zh-CN" altLang="en-US" sz="2400" b="1" dirty="0">
                <a:solidFill>
                  <a:srgbClr val="C00000"/>
                </a:solidFill>
                <a:latin typeface="微软雅黑" panose="020B0503020204020204" pitchFamily="34" charset="-122"/>
                <a:ea typeface="微软雅黑" panose="020B0503020204020204" pitchFamily="34" charset="-122"/>
              </a:rPr>
              <a:t>“多元文明互鉴”</a:t>
            </a:r>
            <a:r>
              <a:rPr lang="zh-CN" altLang="en-US" sz="2400" dirty="0">
                <a:latin typeface="微软雅黑" panose="020B0503020204020204" pitchFamily="34" charset="-122"/>
                <a:ea typeface="微软雅黑" panose="020B0503020204020204" pitchFamily="34" charset="-122"/>
              </a:rPr>
              <a:t>议题上的话语权。</a:t>
            </a:r>
            <a:endParaRPr lang="en-US" altLang="zh-CN" sz="2800"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6C0089A7-B31D-451A-BE46-860EA126D50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（三）科学研究</a:t>
            </a:r>
          </a:p>
        </p:txBody>
      </p:sp>
      <p:grpSp>
        <p:nvGrpSpPr>
          <p:cNvPr id="14" name="组合 13">
            <a:extLst>
              <a:ext uri="{FF2B5EF4-FFF2-40B4-BE49-F238E27FC236}">
                <a16:creationId xmlns:a16="http://schemas.microsoft.com/office/drawing/2014/main" id="{74DA0CFE-416A-4C38-A73D-1873ADB3B02C}"/>
              </a:ext>
            </a:extLst>
          </p:cNvPr>
          <p:cNvGrpSpPr/>
          <p:nvPr/>
        </p:nvGrpSpPr>
        <p:grpSpPr>
          <a:xfrm>
            <a:off x="488992" y="512090"/>
            <a:ext cx="1009408" cy="501038"/>
            <a:chOff x="680598" y="541180"/>
            <a:chExt cx="1009408" cy="501038"/>
          </a:xfrm>
        </p:grpSpPr>
        <p:sp>
          <p:nvSpPr>
            <p:cNvPr id="16" name="矩形 15">
              <a:extLst>
                <a:ext uri="{FF2B5EF4-FFF2-40B4-BE49-F238E27FC236}">
                  <a16:creationId xmlns:a16="http://schemas.microsoft.com/office/drawing/2014/main" id="{DE5F5AB0-44FD-4A0E-87A6-7E4C32F35207}"/>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7" name="矩形 16">
              <a:extLst>
                <a:ext uri="{FF2B5EF4-FFF2-40B4-BE49-F238E27FC236}">
                  <a16:creationId xmlns:a16="http://schemas.microsoft.com/office/drawing/2014/main" id="{CBB8E4C3-587D-4211-BF7D-E7188C4FC77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C5244C40-B907-47D5-8F00-63BD4065ED53}"/>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a:extLst>
                <a:ext uri="{FF2B5EF4-FFF2-40B4-BE49-F238E27FC236}">
                  <a16:creationId xmlns:a16="http://schemas.microsoft.com/office/drawing/2014/main" id="{87C6C5C6-11C6-4803-93D9-BAB84FD78595}"/>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4888505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矩形 650"/>
          <p:cNvSpPr/>
          <p:nvPr/>
        </p:nvSpPr>
        <p:spPr>
          <a:xfrm>
            <a:off x="-318499" y="-619958"/>
            <a:ext cx="12883793" cy="7892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6">
            <a:extLst>
              <a:ext uri="{FF2B5EF4-FFF2-40B4-BE49-F238E27FC236}">
                <a16:creationId xmlns:a16="http://schemas.microsoft.com/office/drawing/2014/main" id="{FD8D0CDF-D337-4B68-9120-0389EA6803B5}"/>
              </a:ext>
            </a:extLst>
          </p:cNvPr>
          <p:cNvSpPr/>
          <p:nvPr/>
        </p:nvSpPr>
        <p:spPr>
          <a:xfrm>
            <a:off x="966302" y="2061029"/>
            <a:ext cx="10259395" cy="4106152"/>
          </a:xfrm>
          <a:prstGeom prst="roundRect">
            <a:avLst>
              <a:gd name="adj" fmla="val 2174"/>
            </a:avLst>
          </a:prstGeom>
          <a:solidFill>
            <a:srgbClr val="EFECE7"/>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6">
            <a:extLst>
              <a:ext uri="{FF2B5EF4-FFF2-40B4-BE49-F238E27FC236}">
                <a16:creationId xmlns:a16="http://schemas.microsoft.com/office/drawing/2014/main" id="{FD8D0CDF-D337-4B68-9120-0389EA6803B5}"/>
              </a:ext>
            </a:extLst>
          </p:cNvPr>
          <p:cNvSpPr/>
          <p:nvPr/>
        </p:nvSpPr>
        <p:spPr>
          <a:xfrm>
            <a:off x="-559553" y="1344000"/>
            <a:ext cx="12971409" cy="870961"/>
          </a:xfrm>
          <a:prstGeom prst="roundRect">
            <a:avLst>
              <a:gd name="adj" fmla="val 2174"/>
            </a:avLst>
          </a:prstGeom>
          <a:solidFill>
            <a:srgbClr val="C00000"/>
          </a:solidFill>
          <a:ln>
            <a:noFill/>
          </a:ln>
          <a:effectLst>
            <a:outerShdw blurRad="635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black">
                  <a:lumMod val="75000"/>
                  <a:lumOff val="25000"/>
                </a:prstClr>
              </a:solidFill>
              <a:latin typeface="HarmonyOS Sans SC Light" panose="00000400000000000000" pitchFamily="2" charset="-122"/>
              <a:ea typeface="HarmonyOS Sans SC Light" panose="00000400000000000000" pitchFamily="2" charset="-122"/>
            </a:endParaRPr>
          </a:p>
        </p:txBody>
      </p:sp>
      <p:sp>
        <p:nvSpPr>
          <p:cNvPr id="10" name="矩形 9"/>
          <p:cNvSpPr/>
          <p:nvPr/>
        </p:nvSpPr>
        <p:spPr>
          <a:xfrm>
            <a:off x="623064" y="1548149"/>
            <a:ext cx="11222899" cy="584775"/>
          </a:xfrm>
          <a:prstGeom prst="rect">
            <a:avLst/>
          </a:prstGeom>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坚持问题导向研究</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647" name="矩形 646"/>
          <p:cNvSpPr/>
          <p:nvPr/>
        </p:nvSpPr>
        <p:spPr>
          <a:xfrm>
            <a:off x="1594273" y="3215025"/>
            <a:ext cx="9280479" cy="1528624"/>
          </a:xfrm>
          <a:prstGeom prst="rect">
            <a:avLst/>
          </a:prstGeom>
        </p:spPr>
        <p:txBody>
          <a:bodyPr wrap="square">
            <a:spAutoFit/>
          </a:bodyPr>
          <a:lstStyle/>
          <a:p>
            <a:pPr>
              <a:lnSpc>
                <a:spcPts val="2800"/>
              </a:lnSpc>
              <a:buClr>
                <a:srgbClr val="C00000"/>
              </a:buClr>
            </a:pPr>
            <a:r>
              <a:rPr lang="zh-CN" altLang="en-US" sz="2400" dirty="0">
                <a:latin typeface="微软雅黑" panose="020B0503020204020204" pitchFamily="34" charset="-122"/>
                <a:ea typeface="微软雅黑" panose="020B0503020204020204" pitchFamily="34" charset="-122"/>
              </a:rPr>
              <a:t>开展专题调查与研究，利用</a:t>
            </a:r>
            <a:r>
              <a:rPr lang="zh-CN" altLang="en-US" sz="2400" b="1" dirty="0">
                <a:solidFill>
                  <a:srgbClr val="C00000"/>
                </a:solidFill>
                <a:latin typeface="微软雅黑" panose="020B0503020204020204" pitchFamily="34" charset="-122"/>
                <a:ea typeface="微软雅黑" panose="020B0503020204020204" pitchFamily="34" charset="-122"/>
              </a:rPr>
              <a:t>多语种人才优势和深厚的学科知识与理论积累</a:t>
            </a:r>
            <a:r>
              <a:rPr lang="zh-CN" altLang="en-US" sz="2400" dirty="0">
                <a:latin typeface="微软雅黑" panose="020B0503020204020204" pitchFamily="34" charset="-122"/>
                <a:ea typeface="微软雅黑" panose="020B0503020204020204" pitchFamily="34" charset="-122"/>
              </a:rPr>
              <a:t>，为国家相关单位提供对象国重大政治事件的分析报告和长周期问题的专题调研报告，为国家制定相关政策，提供信息来源和专业保障。</a:t>
            </a:r>
            <a:endParaRPr lang="en-US" altLang="zh-CN" sz="2800" kern="1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6C0089A7-B31D-451A-BE46-860EA126D505}"/>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（三）科学研究</a:t>
            </a:r>
          </a:p>
        </p:txBody>
      </p:sp>
      <p:grpSp>
        <p:nvGrpSpPr>
          <p:cNvPr id="14" name="组合 13">
            <a:extLst>
              <a:ext uri="{FF2B5EF4-FFF2-40B4-BE49-F238E27FC236}">
                <a16:creationId xmlns:a16="http://schemas.microsoft.com/office/drawing/2014/main" id="{74DA0CFE-416A-4C38-A73D-1873ADB3B02C}"/>
              </a:ext>
            </a:extLst>
          </p:cNvPr>
          <p:cNvGrpSpPr/>
          <p:nvPr/>
        </p:nvGrpSpPr>
        <p:grpSpPr>
          <a:xfrm>
            <a:off x="488992" y="512090"/>
            <a:ext cx="1009408" cy="501038"/>
            <a:chOff x="680598" y="541180"/>
            <a:chExt cx="1009408" cy="501038"/>
          </a:xfrm>
        </p:grpSpPr>
        <p:sp>
          <p:nvSpPr>
            <p:cNvPr id="16" name="矩形 15">
              <a:extLst>
                <a:ext uri="{FF2B5EF4-FFF2-40B4-BE49-F238E27FC236}">
                  <a16:creationId xmlns:a16="http://schemas.microsoft.com/office/drawing/2014/main" id="{DE5F5AB0-44FD-4A0E-87A6-7E4C32F35207}"/>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7" name="矩形 16">
              <a:extLst>
                <a:ext uri="{FF2B5EF4-FFF2-40B4-BE49-F238E27FC236}">
                  <a16:creationId xmlns:a16="http://schemas.microsoft.com/office/drawing/2014/main" id="{CBB8E4C3-587D-4211-BF7D-E7188C4FC77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C5244C40-B907-47D5-8F00-63BD4065ED53}"/>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a:extLst>
                <a:ext uri="{FF2B5EF4-FFF2-40B4-BE49-F238E27FC236}">
                  <a16:creationId xmlns:a16="http://schemas.microsoft.com/office/drawing/2014/main" id="{87C6C5C6-11C6-4803-93D9-BAB84FD78595}"/>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7028574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83466" y="1362917"/>
            <a:ext cx="11228507" cy="1938992"/>
          </a:xfrm>
          <a:prstGeom prst="rect">
            <a:avLst/>
          </a:prstGeom>
        </p:spPr>
        <p:txBody>
          <a:bodyPr wrap="square">
            <a:spAutoFit/>
          </a:bodyPr>
          <a:lstStyle/>
          <a:p>
            <a:r>
              <a:rPr lang="zh-CN" altLang="zh-CN" sz="2400" dirty="0">
                <a:latin typeface="微软雅黑" panose="020B0503020204020204" pitchFamily="34" charset="-122"/>
                <a:ea typeface="微软雅黑" panose="020B0503020204020204" pitchFamily="34" charset="-122"/>
              </a:rPr>
              <a:t>第一，</a:t>
            </a:r>
            <a:r>
              <a:rPr lang="zh-CN" altLang="zh-CN" sz="2400" b="1" dirty="0">
                <a:solidFill>
                  <a:srgbClr val="C00000"/>
                </a:solidFill>
                <a:latin typeface="微软雅黑" panose="020B0503020204020204" pitchFamily="34" charset="-122"/>
                <a:ea typeface="微软雅黑" panose="020B0503020204020204" pitchFamily="34" charset="-122"/>
              </a:rPr>
              <a:t>创建区域国别学系</a:t>
            </a:r>
            <a:r>
              <a:rPr lang="zh-CN" altLang="zh-CN" sz="2400" dirty="0">
                <a:latin typeface="微软雅黑" panose="020B0503020204020204" pitchFamily="34" charset="-122"/>
                <a:ea typeface="微软雅黑" panose="020B0503020204020204" pitchFamily="34" charset="-122"/>
              </a:rPr>
              <a:t>，建设“区域国别学”一级交叉学科（授予文学学位），巩固并推广“国别研究为基础、区域研究为导向的分层分类融合型外语专业人才培养模式”，引领外语学科内本科人才培养模式的转型；建设以外国语言文学为路径的区域国别学课程体系，建立国内外不同层次的实践平台，培养一批具备多语种、在地化、跨学科、国际化素质的国别和区域问题应用型人才和研究型人才。</a:t>
            </a: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512128"/>
            <a:ext cx="12264887" cy="3345872"/>
          </a:xfrm>
          <a:prstGeom prst="rect">
            <a:avLst/>
          </a:prstGeom>
        </p:spPr>
      </p:pic>
      <p:sp>
        <p:nvSpPr>
          <p:cNvPr id="11" name="矩形 10">
            <a:extLst>
              <a:ext uri="{FF2B5EF4-FFF2-40B4-BE49-F238E27FC236}">
                <a16:creationId xmlns:a16="http://schemas.microsoft.com/office/drawing/2014/main" id="{7E3CAA25-A7F4-449D-AAF5-B8FC1CEC5CBE}"/>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（四）学科布局</a:t>
            </a:r>
          </a:p>
        </p:txBody>
      </p:sp>
      <p:grpSp>
        <p:nvGrpSpPr>
          <p:cNvPr id="13" name="组合 12">
            <a:extLst>
              <a:ext uri="{FF2B5EF4-FFF2-40B4-BE49-F238E27FC236}">
                <a16:creationId xmlns:a16="http://schemas.microsoft.com/office/drawing/2014/main" id="{94A56F41-B99E-4F47-8721-DAA93103F8BE}"/>
              </a:ext>
            </a:extLst>
          </p:cNvPr>
          <p:cNvGrpSpPr/>
          <p:nvPr/>
        </p:nvGrpSpPr>
        <p:grpSpPr>
          <a:xfrm>
            <a:off x="488992" y="512090"/>
            <a:ext cx="1009408" cy="501038"/>
            <a:chOff x="680598" y="541180"/>
            <a:chExt cx="1009408" cy="501038"/>
          </a:xfrm>
        </p:grpSpPr>
        <p:sp>
          <p:nvSpPr>
            <p:cNvPr id="14" name="矩形 13">
              <a:extLst>
                <a:ext uri="{FF2B5EF4-FFF2-40B4-BE49-F238E27FC236}">
                  <a16:creationId xmlns:a16="http://schemas.microsoft.com/office/drawing/2014/main" id="{8C948BA8-0077-4385-ADDB-4E86EB1D8B3A}"/>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5" name="矩形 14">
              <a:extLst>
                <a:ext uri="{FF2B5EF4-FFF2-40B4-BE49-F238E27FC236}">
                  <a16:creationId xmlns:a16="http://schemas.microsoft.com/office/drawing/2014/main" id="{9269F9A3-8FB9-4996-902E-F45DE2AF2AB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6" name="矩形 15">
              <a:extLst>
                <a:ext uri="{FF2B5EF4-FFF2-40B4-BE49-F238E27FC236}">
                  <a16:creationId xmlns:a16="http://schemas.microsoft.com/office/drawing/2014/main" id="{8B518473-D367-4E9F-A826-FAD3658E5BA4}"/>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6A3BA390-F1D3-4E9C-9207-2BB1964C11EC}"/>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22651432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83466" y="1362917"/>
            <a:ext cx="11228507" cy="1938992"/>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第二，</a:t>
            </a:r>
            <a:r>
              <a:rPr lang="zh-CN" altLang="en-US" sz="2400" b="1" dirty="0">
                <a:solidFill>
                  <a:srgbClr val="C00000"/>
                </a:solidFill>
                <a:latin typeface="微软雅黑" panose="020B0503020204020204" pitchFamily="34" charset="-122"/>
                <a:ea typeface="微软雅黑" panose="020B0503020204020204" pitchFamily="34" charset="-122"/>
              </a:rPr>
              <a:t>创办翻译学系</a:t>
            </a:r>
            <a:r>
              <a:rPr lang="zh-CN" altLang="en-US" sz="2400" dirty="0">
                <a:latin typeface="微软雅黑" panose="020B0503020204020204" pitchFamily="34" charset="-122"/>
                <a:ea typeface="微软雅黑" panose="020B0503020204020204" pitchFamily="34" charset="-122"/>
              </a:rPr>
              <a:t>，建设“翻译学”一级学科，以现有的</a:t>
            </a:r>
            <a:r>
              <a:rPr lang="en-US" altLang="zh-CN" sz="2400" dirty="0">
                <a:latin typeface="微软雅黑" panose="020B0503020204020204" pitchFamily="34" charset="-122"/>
                <a:ea typeface="微软雅黑" panose="020B0503020204020204" pitchFamily="34" charset="-122"/>
              </a:rPr>
              <a:t>MTI</a:t>
            </a:r>
            <a:r>
              <a:rPr lang="zh-CN" altLang="en-US" sz="2400" dirty="0">
                <a:latin typeface="微软雅黑" panose="020B0503020204020204" pitchFamily="34" charset="-122"/>
                <a:ea typeface="微软雅黑" panose="020B0503020204020204" pitchFamily="34" charset="-122"/>
              </a:rPr>
              <a:t>为基础，融合全院翻译方向师资力量，增设阿拉伯语、朝鲜（韩国）语、俄语、法语、西班牙语等语种翻译硕士专业。建设包含翻译技术及翻译管理在内的翻译学课程体系，形成“政产学研外”五位一体的联合培养模式，引领全国高校探索翻译技能和翻译技术结合的途径，以彰显本学科对祖国命运的关切和对国家战略的担当。</a:t>
            </a:r>
            <a:endParaRPr lang="zh-CN" altLang="zh-CN"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512128"/>
            <a:ext cx="12264887" cy="3345872"/>
          </a:xfrm>
          <a:prstGeom prst="rect">
            <a:avLst/>
          </a:prstGeom>
        </p:spPr>
      </p:pic>
      <p:sp>
        <p:nvSpPr>
          <p:cNvPr id="11" name="矩形 10">
            <a:extLst>
              <a:ext uri="{FF2B5EF4-FFF2-40B4-BE49-F238E27FC236}">
                <a16:creationId xmlns:a16="http://schemas.microsoft.com/office/drawing/2014/main" id="{7E3CAA25-A7F4-449D-AAF5-B8FC1CEC5CBE}"/>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（四）学科布局</a:t>
            </a:r>
          </a:p>
        </p:txBody>
      </p:sp>
      <p:grpSp>
        <p:nvGrpSpPr>
          <p:cNvPr id="13" name="组合 12">
            <a:extLst>
              <a:ext uri="{FF2B5EF4-FFF2-40B4-BE49-F238E27FC236}">
                <a16:creationId xmlns:a16="http://schemas.microsoft.com/office/drawing/2014/main" id="{94A56F41-B99E-4F47-8721-DAA93103F8BE}"/>
              </a:ext>
            </a:extLst>
          </p:cNvPr>
          <p:cNvGrpSpPr/>
          <p:nvPr/>
        </p:nvGrpSpPr>
        <p:grpSpPr>
          <a:xfrm>
            <a:off x="488992" y="512090"/>
            <a:ext cx="1009408" cy="501038"/>
            <a:chOff x="680598" y="541180"/>
            <a:chExt cx="1009408" cy="501038"/>
          </a:xfrm>
        </p:grpSpPr>
        <p:sp>
          <p:nvSpPr>
            <p:cNvPr id="14" name="矩形 13">
              <a:extLst>
                <a:ext uri="{FF2B5EF4-FFF2-40B4-BE49-F238E27FC236}">
                  <a16:creationId xmlns:a16="http://schemas.microsoft.com/office/drawing/2014/main" id="{8C948BA8-0077-4385-ADDB-4E86EB1D8B3A}"/>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5" name="矩形 14">
              <a:extLst>
                <a:ext uri="{FF2B5EF4-FFF2-40B4-BE49-F238E27FC236}">
                  <a16:creationId xmlns:a16="http://schemas.microsoft.com/office/drawing/2014/main" id="{9269F9A3-8FB9-4996-902E-F45DE2AF2AB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6" name="矩形 15">
              <a:extLst>
                <a:ext uri="{FF2B5EF4-FFF2-40B4-BE49-F238E27FC236}">
                  <a16:creationId xmlns:a16="http://schemas.microsoft.com/office/drawing/2014/main" id="{8B518473-D367-4E9F-A826-FAD3658E5BA4}"/>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6A3BA390-F1D3-4E9C-9207-2BB1964C11EC}"/>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13826842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83466" y="1362917"/>
            <a:ext cx="11228507" cy="1938992"/>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第三，设立</a:t>
            </a:r>
            <a:r>
              <a:rPr lang="zh-CN" altLang="en-US" sz="2400" b="1" dirty="0">
                <a:solidFill>
                  <a:srgbClr val="C00000"/>
                </a:solidFill>
                <a:latin typeface="微软雅黑" panose="020B0503020204020204" pitchFamily="34" charset="-122"/>
                <a:ea typeface="微软雅黑" panose="020B0503020204020204" pitchFamily="34" charset="-122"/>
              </a:rPr>
              <a:t>“外国语言与涉外法律项目”和“外国语言与国际传播项目”</a:t>
            </a:r>
            <a:r>
              <a:rPr lang="zh-CN" altLang="en-US" sz="2400" dirty="0">
                <a:latin typeface="微软雅黑" panose="020B0503020204020204" pitchFamily="34" charset="-122"/>
                <a:ea typeface="微软雅黑" panose="020B0503020204020204" pitchFamily="34" charset="-122"/>
              </a:rPr>
              <a:t>，为本学科学生提供跨学科机会及支持，培养具有良好外语基础及多元国际视野、掌握并能运用对象国法律知识或通晓新媒体技术、具有现代管理观念、在国际舞台上讲好中国故事的人才，弥补国家在涉外法律、全球治理、国际传播等领域的复合型人才缺口。</a:t>
            </a:r>
            <a:endParaRPr lang="zh-CN" altLang="zh-CN"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512128"/>
            <a:ext cx="12264887" cy="3345872"/>
          </a:xfrm>
          <a:prstGeom prst="rect">
            <a:avLst/>
          </a:prstGeom>
        </p:spPr>
      </p:pic>
      <p:sp>
        <p:nvSpPr>
          <p:cNvPr id="11" name="矩形 10">
            <a:extLst>
              <a:ext uri="{FF2B5EF4-FFF2-40B4-BE49-F238E27FC236}">
                <a16:creationId xmlns:a16="http://schemas.microsoft.com/office/drawing/2014/main" id="{7E3CAA25-A7F4-449D-AAF5-B8FC1CEC5CBE}"/>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（四）学科布局</a:t>
            </a:r>
          </a:p>
        </p:txBody>
      </p:sp>
      <p:grpSp>
        <p:nvGrpSpPr>
          <p:cNvPr id="13" name="组合 12">
            <a:extLst>
              <a:ext uri="{FF2B5EF4-FFF2-40B4-BE49-F238E27FC236}">
                <a16:creationId xmlns:a16="http://schemas.microsoft.com/office/drawing/2014/main" id="{94A56F41-B99E-4F47-8721-DAA93103F8BE}"/>
              </a:ext>
            </a:extLst>
          </p:cNvPr>
          <p:cNvGrpSpPr/>
          <p:nvPr/>
        </p:nvGrpSpPr>
        <p:grpSpPr>
          <a:xfrm>
            <a:off x="488992" y="512090"/>
            <a:ext cx="1009408" cy="501038"/>
            <a:chOff x="680598" y="541180"/>
            <a:chExt cx="1009408" cy="501038"/>
          </a:xfrm>
        </p:grpSpPr>
        <p:sp>
          <p:nvSpPr>
            <p:cNvPr id="14" name="矩形 13">
              <a:extLst>
                <a:ext uri="{FF2B5EF4-FFF2-40B4-BE49-F238E27FC236}">
                  <a16:creationId xmlns:a16="http://schemas.microsoft.com/office/drawing/2014/main" id="{8C948BA8-0077-4385-ADDB-4E86EB1D8B3A}"/>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5" name="矩形 14">
              <a:extLst>
                <a:ext uri="{FF2B5EF4-FFF2-40B4-BE49-F238E27FC236}">
                  <a16:creationId xmlns:a16="http://schemas.microsoft.com/office/drawing/2014/main" id="{9269F9A3-8FB9-4996-902E-F45DE2AF2AB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6" name="矩形 15">
              <a:extLst>
                <a:ext uri="{FF2B5EF4-FFF2-40B4-BE49-F238E27FC236}">
                  <a16:creationId xmlns:a16="http://schemas.microsoft.com/office/drawing/2014/main" id="{8B518473-D367-4E9F-A826-FAD3658E5BA4}"/>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6A3BA390-F1D3-4E9C-9207-2BB1964C11EC}"/>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114538548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83466" y="1362917"/>
            <a:ext cx="11228507" cy="1200329"/>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第四，</a:t>
            </a:r>
            <a:r>
              <a:rPr lang="zh-CN" altLang="en-US" sz="2400" b="1" dirty="0">
                <a:solidFill>
                  <a:srgbClr val="C00000"/>
                </a:solidFill>
                <a:latin typeface="微软雅黑" panose="020B0503020204020204" pitchFamily="34" charset="-122"/>
                <a:ea typeface="微软雅黑" panose="020B0503020204020204" pitchFamily="34" charset="-122"/>
              </a:rPr>
              <a:t>语言中心建设</a:t>
            </a:r>
            <a:r>
              <a:rPr lang="zh-CN" altLang="en-US" sz="2400" dirty="0">
                <a:latin typeface="微软雅黑" panose="020B0503020204020204" pitchFamily="34" charset="-122"/>
                <a:ea typeface="微软雅黑" panose="020B0503020204020204" pitchFamily="34" charset="-122"/>
              </a:rPr>
              <a:t>。将现有语言中心实体化，为全校提供更加优质的公共外语资源。积极拓展“一带一路”外国语言文化系列课程和卓越外语人才培养模式，招收培养“一精多会”“一专多能”、精通外语、熟悉专业、开拓进取的国际化人才。</a:t>
            </a:r>
            <a:endParaRPr lang="zh-CN" altLang="zh-CN"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512128"/>
            <a:ext cx="12264887" cy="3345872"/>
          </a:xfrm>
          <a:prstGeom prst="rect">
            <a:avLst/>
          </a:prstGeom>
        </p:spPr>
      </p:pic>
      <p:sp>
        <p:nvSpPr>
          <p:cNvPr id="11" name="矩形 10">
            <a:extLst>
              <a:ext uri="{FF2B5EF4-FFF2-40B4-BE49-F238E27FC236}">
                <a16:creationId xmlns:a16="http://schemas.microsoft.com/office/drawing/2014/main" id="{7E3CAA25-A7F4-449D-AAF5-B8FC1CEC5CBE}"/>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（四）学科布局</a:t>
            </a:r>
          </a:p>
        </p:txBody>
      </p:sp>
      <p:grpSp>
        <p:nvGrpSpPr>
          <p:cNvPr id="13" name="组合 12">
            <a:extLst>
              <a:ext uri="{FF2B5EF4-FFF2-40B4-BE49-F238E27FC236}">
                <a16:creationId xmlns:a16="http://schemas.microsoft.com/office/drawing/2014/main" id="{94A56F41-B99E-4F47-8721-DAA93103F8BE}"/>
              </a:ext>
            </a:extLst>
          </p:cNvPr>
          <p:cNvGrpSpPr/>
          <p:nvPr/>
        </p:nvGrpSpPr>
        <p:grpSpPr>
          <a:xfrm>
            <a:off x="488992" y="512090"/>
            <a:ext cx="1009408" cy="501038"/>
            <a:chOff x="680598" y="541180"/>
            <a:chExt cx="1009408" cy="501038"/>
          </a:xfrm>
        </p:grpSpPr>
        <p:sp>
          <p:nvSpPr>
            <p:cNvPr id="14" name="矩形 13">
              <a:extLst>
                <a:ext uri="{FF2B5EF4-FFF2-40B4-BE49-F238E27FC236}">
                  <a16:creationId xmlns:a16="http://schemas.microsoft.com/office/drawing/2014/main" id="{8C948BA8-0077-4385-ADDB-4E86EB1D8B3A}"/>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5" name="矩形 14">
              <a:extLst>
                <a:ext uri="{FF2B5EF4-FFF2-40B4-BE49-F238E27FC236}">
                  <a16:creationId xmlns:a16="http://schemas.microsoft.com/office/drawing/2014/main" id="{9269F9A3-8FB9-4996-902E-F45DE2AF2AB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6" name="矩形 15">
              <a:extLst>
                <a:ext uri="{FF2B5EF4-FFF2-40B4-BE49-F238E27FC236}">
                  <a16:creationId xmlns:a16="http://schemas.microsoft.com/office/drawing/2014/main" id="{8B518473-D367-4E9F-A826-FAD3658E5BA4}"/>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6A3BA390-F1D3-4E9C-9207-2BB1964C11EC}"/>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25863506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83466" y="1362917"/>
            <a:ext cx="11228507" cy="2308324"/>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第五，</a:t>
            </a:r>
            <a:r>
              <a:rPr lang="zh-CN" altLang="en-US" sz="2400" b="1" dirty="0">
                <a:solidFill>
                  <a:srgbClr val="C00000"/>
                </a:solidFill>
                <a:latin typeface="微软雅黑" panose="020B0503020204020204" pitchFamily="34" charset="-122"/>
                <a:ea typeface="微软雅黑" panose="020B0503020204020204" pitchFamily="34" charset="-122"/>
              </a:rPr>
              <a:t>文科实验室建设</a:t>
            </a:r>
            <a:r>
              <a:rPr lang="zh-CN" altLang="en-US" sz="2400" dirty="0">
                <a:latin typeface="微软雅黑" panose="020B0503020204020204" pitchFamily="34" charset="-122"/>
                <a:ea typeface="微软雅黑" panose="020B0503020204020204" pitchFamily="34" charset="-122"/>
              </a:rPr>
              <a:t>。建设语言智能研究实验室，对接国家重大数字文化工程，探索中国优秀文化的创造性转化和创新性传播，服务国家文化发展战略。积极参与学校文科实验室平台建设，扩展数字学术生态下外语学科与理工学科交叉融合发展的新渠道。</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第六，</a:t>
            </a:r>
            <a:r>
              <a:rPr lang="zh-CN" altLang="en-US" sz="2400" b="1" dirty="0">
                <a:solidFill>
                  <a:srgbClr val="C00000"/>
                </a:solidFill>
                <a:latin typeface="微软雅黑" panose="020B0503020204020204" pitchFamily="34" charset="-122"/>
                <a:ea typeface="微软雅黑" panose="020B0503020204020204" pitchFamily="34" charset="-122"/>
              </a:rPr>
              <a:t>建设新的教学科研机构和方向</a:t>
            </a:r>
            <a:r>
              <a:rPr lang="zh-CN" altLang="en-US" sz="2400" dirty="0">
                <a:latin typeface="微软雅黑" panose="020B0503020204020204" pitchFamily="34" charset="-122"/>
                <a:ea typeface="微软雅黑" panose="020B0503020204020204" pitchFamily="34" charset="-122"/>
              </a:rPr>
              <a:t>。增设葡萄牙语教研室、意大利语教研室、孟加拉语教研室和非洲语言文化教研室。论证设立欧洲语言文学二级学科。</a:t>
            </a: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1260" t="47127" r="-486" b="16362"/>
          <a:stretch/>
        </p:blipFill>
        <p:spPr>
          <a:xfrm>
            <a:off x="0" y="3671241"/>
            <a:ext cx="12264887" cy="3345872"/>
          </a:xfrm>
          <a:prstGeom prst="rect">
            <a:avLst/>
          </a:prstGeom>
        </p:spPr>
      </p:pic>
      <p:sp>
        <p:nvSpPr>
          <p:cNvPr id="11" name="矩形 10">
            <a:extLst>
              <a:ext uri="{FF2B5EF4-FFF2-40B4-BE49-F238E27FC236}">
                <a16:creationId xmlns:a16="http://schemas.microsoft.com/office/drawing/2014/main" id="{7E3CAA25-A7F4-449D-AAF5-B8FC1CEC5CBE}"/>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（四）学科布局</a:t>
            </a:r>
          </a:p>
        </p:txBody>
      </p:sp>
      <p:grpSp>
        <p:nvGrpSpPr>
          <p:cNvPr id="13" name="组合 12">
            <a:extLst>
              <a:ext uri="{FF2B5EF4-FFF2-40B4-BE49-F238E27FC236}">
                <a16:creationId xmlns:a16="http://schemas.microsoft.com/office/drawing/2014/main" id="{94A56F41-B99E-4F47-8721-DAA93103F8BE}"/>
              </a:ext>
            </a:extLst>
          </p:cNvPr>
          <p:cNvGrpSpPr/>
          <p:nvPr/>
        </p:nvGrpSpPr>
        <p:grpSpPr>
          <a:xfrm>
            <a:off x="488992" y="512090"/>
            <a:ext cx="1009408" cy="501038"/>
            <a:chOff x="680598" y="541180"/>
            <a:chExt cx="1009408" cy="501038"/>
          </a:xfrm>
        </p:grpSpPr>
        <p:sp>
          <p:nvSpPr>
            <p:cNvPr id="14" name="矩形 13">
              <a:extLst>
                <a:ext uri="{FF2B5EF4-FFF2-40B4-BE49-F238E27FC236}">
                  <a16:creationId xmlns:a16="http://schemas.microsoft.com/office/drawing/2014/main" id="{8C948BA8-0077-4385-ADDB-4E86EB1D8B3A}"/>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5" name="矩形 14">
              <a:extLst>
                <a:ext uri="{FF2B5EF4-FFF2-40B4-BE49-F238E27FC236}">
                  <a16:creationId xmlns:a16="http://schemas.microsoft.com/office/drawing/2014/main" id="{9269F9A3-8FB9-4996-902E-F45DE2AF2AB8}"/>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6" name="矩形 15">
              <a:extLst>
                <a:ext uri="{FF2B5EF4-FFF2-40B4-BE49-F238E27FC236}">
                  <a16:creationId xmlns:a16="http://schemas.microsoft.com/office/drawing/2014/main" id="{8B518473-D367-4E9F-A826-FAD3658E5BA4}"/>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6A3BA390-F1D3-4E9C-9207-2BB1964C11EC}"/>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3395048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E7B9DC1-9B72-47B4-98B8-E65141778C75}"/>
              </a:ext>
            </a:extLst>
          </p:cNvPr>
          <p:cNvPicPr>
            <a:picLocks noChangeAspect="1"/>
          </p:cNvPicPr>
          <p:nvPr/>
        </p:nvPicPr>
        <p:blipFill>
          <a:blip r:embed="rId2"/>
          <a:stretch>
            <a:fillRect/>
          </a:stretch>
        </p:blipFill>
        <p:spPr>
          <a:xfrm>
            <a:off x="-3019425" y="-414338"/>
            <a:ext cx="18230850" cy="7686675"/>
          </a:xfrm>
          <a:prstGeom prst="rect">
            <a:avLst/>
          </a:prstGeom>
        </p:spPr>
      </p:pic>
      <p:sp>
        <p:nvSpPr>
          <p:cNvPr id="3" name="矩形 2"/>
          <p:cNvSpPr/>
          <p:nvPr/>
        </p:nvSpPr>
        <p:spPr>
          <a:xfrm>
            <a:off x="-234027" y="-442047"/>
            <a:ext cx="12192001" cy="7696200"/>
          </a:xfrm>
          <a:prstGeom prst="rect">
            <a:avLst/>
          </a:prstGeom>
          <a:gradFill>
            <a:gsLst>
              <a:gs pos="36000">
                <a:srgbClr val="CC3131"/>
              </a:gs>
              <a:gs pos="67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56616" y="1583562"/>
            <a:ext cx="5447202" cy="3905043"/>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第一，将长期以来本学科研究的语言、文学、历史、文化、宗教、社会的研究成果与现实需要结合起来，解决同国家发展和人类命运密切相关的现实问题，为</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我国对外交流与国际传播</a:t>
            </a:r>
            <a:r>
              <a:rPr lang="zh-CN" altLang="en-US" sz="2400" dirty="0">
                <a:solidFill>
                  <a:schemeClr val="bg1"/>
                </a:solidFill>
                <a:latin typeface="微软雅黑" panose="020B0503020204020204" pitchFamily="34" charset="-122"/>
                <a:ea typeface="微软雅黑" panose="020B0503020204020204" pitchFamily="34" charset="-122"/>
              </a:rPr>
              <a:t>提供重要的参考意见，为</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人类文明的进步</a:t>
            </a:r>
            <a:r>
              <a:rPr lang="zh-CN" altLang="en-US" sz="2400" dirty="0">
                <a:solidFill>
                  <a:schemeClr val="bg1"/>
                </a:solidFill>
                <a:latin typeface="微软雅黑" panose="020B0503020204020204" pitchFamily="34" charset="-122"/>
                <a:ea typeface="微软雅黑" panose="020B0503020204020204" pitchFamily="34" charset="-122"/>
              </a:rPr>
              <a:t>提供有益的、批判性的思考。</a:t>
            </a:r>
          </a:p>
        </p:txBody>
      </p:sp>
      <p:sp>
        <p:nvSpPr>
          <p:cNvPr id="11" name="矩形 10">
            <a:extLst>
              <a:ext uri="{FF2B5EF4-FFF2-40B4-BE49-F238E27FC236}">
                <a16:creationId xmlns:a16="http://schemas.microsoft.com/office/drawing/2014/main" id="{D61A8B79-6D05-4AF7-972B-D62CA71B3C07}"/>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chemeClr val="bg1"/>
                </a:solidFill>
                <a:latin typeface="微软雅黑" panose="020B0503020204020204" pitchFamily="34" charset="-122"/>
                <a:ea typeface="微软雅黑" panose="020B0503020204020204" pitchFamily="34" charset="-122"/>
              </a:rPr>
              <a:t>（五）社会服务</a:t>
            </a:r>
          </a:p>
        </p:txBody>
      </p:sp>
      <p:grpSp>
        <p:nvGrpSpPr>
          <p:cNvPr id="13" name="组合 12">
            <a:extLst>
              <a:ext uri="{FF2B5EF4-FFF2-40B4-BE49-F238E27FC236}">
                <a16:creationId xmlns:a16="http://schemas.microsoft.com/office/drawing/2014/main" id="{F91AB093-57C3-4FB2-8708-458BB7C5E6BA}"/>
              </a:ext>
            </a:extLst>
          </p:cNvPr>
          <p:cNvGrpSpPr/>
          <p:nvPr/>
        </p:nvGrpSpPr>
        <p:grpSpPr>
          <a:xfrm>
            <a:off x="488992" y="512090"/>
            <a:ext cx="1009408" cy="501038"/>
            <a:chOff x="680598" y="541180"/>
            <a:chExt cx="1009408" cy="501038"/>
          </a:xfrm>
        </p:grpSpPr>
        <p:sp>
          <p:nvSpPr>
            <p:cNvPr id="15" name="矩形 14">
              <a:extLst>
                <a:ext uri="{FF2B5EF4-FFF2-40B4-BE49-F238E27FC236}">
                  <a16:creationId xmlns:a16="http://schemas.microsoft.com/office/drawing/2014/main" id="{E6575900-A5FE-4681-8FA2-CDB8E7AAB16B}"/>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6" name="矩形 15">
              <a:extLst>
                <a:ext uri="{FF2B5EF4-FFF2-40B4-BE49-F238E27FC236}">
                  <a16:creationId xmlns:a16="http://schemas.microsoft.com/office/drawing/2014/main" id="{C66E984A-7B11-49E3-9F59-3D6BF5F66537}"/>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8F4D7050-D309-438B-9155-DF56AE9F06A9}"/>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802D7A66-B083-4615-B63E-ADC08537F262}"/>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159111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5" y="1970045"/>
            <a:ext cx="5538786" cy="3692524"/>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738664"/>
          </a:xfrm>
          <a:prstGeom prst="rect">
            <a:avLst/>
          </a:prstGeom>
        </p:spPr>
        <p:txBody>
          <a:bodyPr wrap="square" lIns="0" tIns="0" rIns="0" bIns="0">
            <a:spAutoFit/>
          </a:bodyPr>
          <a:lstStyle/>
          <a:p>
            <a:pPr algn="ctr"/>
            <a:r>
              <a:rPr lang="zh-CN" altLang="en-US" sz="4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学院总体情况</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E3668A6-9EF2-4960-A676-77B7867D545E}"/>
              </a:ext>
            </a:extLst>
          </p:cNvPr>
          <p:cNvPicPr>
            <a:picLocks noChangeAspect="1"/>
          </p:cNvPicPr>
          <p:nvPr/>
        </p:nvPicPr>
        <p:blipFill>
          <a:blip r:embed="rId2"/>
          <a:stretch>
            <a:fillRect/>
          </a:stretch>
        </p:blipFill>
        <p:spPr>
          <a:xfrm>
            <a:off x="-3019425" y="-414338"/>
            <a:ext cx="18230850" cy="7686675"/>
          </a:xfrm>
          <a:prstGeom prst="rect">
            <a:avLst/>
          </a:prstGeom>
        </p:spPr>
      </p:pic>
      <p:sp>
        <p:nvSpPr>
          <p:cNvPr id="3" name="矩形 2"/>
          <p:cNvSpPr/>
          <p:nvPr/>
        </p:nvSpPr>
        <p:spPr>
          <a:xfrm>
            <a:off x="-110837" y="-414338"/>
            <a:ext cx="12192001" cy="7696200"/>
          </a:xfrm>
          <a:prstGeom prst="rect">
            <a:avLst/>
          </a:prstGeom>
          <a:gradFill>
            <a:gsLst>
              <a:gs pos="36000">
                <a:srgbClr val="CC3131"/>
              </a:gs>
              <a:gs pos="67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56616" y="1583562"/>
            <a:ext cx="5447202" cy="4459041"/>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第二，与</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国家部委和地方政府</a:t>
            </a:r>
            <a:r>
              <a:rPr lang="zh-CN" altLang="en-US" sz="2400" dirty="0">
                <a:solidFill>
                  <a:schemeClr val="bg1"/>
                </a:solidFill>
                <a:latin typeface="微软雅黑" panose="020B0503020204020204" pitchFamily="34" charset="-122"/>
                <a:ea typeface="微软雅黑" panose="020B0503020204020204" pitchFamily="34" charset="-122"/>
              </a:rPr>
              <a:t>开展合作，根据需要配置学科资源，承担定向课题研究任务，全面承担在咨政、咨商、启民等各方面的社会服务责任，通过深入综合化的跨学科知识建构实现服务国家、区域和组织（或企业）的决策咨询功能，搭建</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面向全社会建设开放的信息和知识平台</a:t>
            </a:r>
            <a:r>
              <a:rPr lang="zh-CN" altLang="en-US" sz="2400" dirty="0">
                <a:solidFill>
                  <a:schemeClr val="bg1"/>
                </a:solidFill>
                <a:latin typeface="微软雅黑" panose="020B0503020204020204" pitchFamily="34" charset="-122"/>
                <a:ea typeface="微软雅黑" panose="020B0503020204020204" pitchFamily="34" charset="-122"/>
              </a:rPr>
              <a:t>。</a:t>
            </a:r>
          </a:p>
        </p:txBody>
      </p:sp>
      <p:sp>
        <p:nvSpPr>
          <p:cNvPr id="11" name="矩形 10">
            <a:extLst>
              <a:ext uri="{FF2B5EF4-FFF2-40B4-BE49-F238E27FC236}">
                <a16:creationId xmlns:a16="http://schemas.microsoft.com/office/drawing/2014/main" id="{D61A8B79-6D05-4AF7-972B-D62CA71B3C07}"/>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chemeClr val="bg1"/>
                </a:solidFill>
                <a:latin typeface="微软雅黑" panose="020B0503020204020204" pitchFamily="34" charset="-122"/>
                <a:ea typeface="微软雅黑" panose="020B0503020204020204" pitchFamily="34" charset="-122"/>
              </a:rPr>
              <a:t>（五）社会服务</a:t>
            </a:r>
          </a:p>
        </p:txBody>
      </p:sp>
      <p:grpSp>
        <p:nvGrpSpPr>
          <p:cNvPr id="13" name="组合 12">
            <a:extLst>
              <a:ext uri="{FF2B5EF4-FFF2-40B4-BE49-F238E27FC236}">
                <a16:creationId xmlns:a16="http://schemas.microsoft.com/office/drawing/2014/main" id="{F91AB093-57C3-4FB2-8708-458BB7C5E6BA}"/>
              </a:ext>
            </a:extLst>
          </p:cNvPr>
          <p:cNvGrpSpPr/>
          <p:nvPr/>
        </p:nvGrpSpPr>
        <p:grpSpPr>
          <a:xfrm>
            <a:off x="488992" y="512090"/>
            <a:ext cx="1009408" cy="501038"/>
            <a:chOff x="680598" y="541180"/>
            <a:chExt cx="1009408" cy="501038"/>
          </a:xfrm>
        </p:grpSpPr>
        <p:sp>
          <p:nvSpPr>
            <p:cNvPr id="15" name="矩形 14">
              <a:extLst>
                <a:ext uri="{FF2B5EF4-FFF2-40B4-BE49-F238E27FC236}">
                  <a16:creationId xmlns:a16="http://schemas.microsoft.com/office/drawing/2014/main" id="{E6575900-A5FE-4681-8FA2-CDB8E7AAB16B}"/>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6" name="矩形 15">
              <a:extLst>
                <a:ext uri="{FF2B5EF4-FFF2-40B4-BE49-F238E27FC236}">
                  <a16:creationId xmlns:a16="http://schemas.microsoft.com/office/drawing/2014/main" id="{C66E984A-7B11-49E3-9F59-3D6BF5F66537}"/>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8F4D7050-D309-438B-9155-DF56AE9F06A9}"/>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802D7A66-B083-4615-B63E-ADC08537F262}"/>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79995209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0CAAD25-22D8-4312-8BB8-BC3B5BC7751C}"/>
              </a:ext>
            </a:extLst>
          </p:cNvPr>
          <p:cNvPicPr>
            <a:picLocks noChangeAspect="1"/>
          </p:cNvPicPr>
          <p:nvPr/>
        </p:nvPicPr>
        <p:blipFill rotWithShape="1">
          <a:blip r:embed="rId2"/>
          <a:srcRect l="8763" t="10422" r="4139" b="6975"/>
          <a:stretch/>
        </p:blipFill>
        <p:spPr>
          <a:xfrm>
            <a:off x="0" y="-110836"/>
            <a:ext cx="12875467" cy="7387936"/>
          </a:xfrm>
          <a:prstGeom prst="rect">
            <a:avLst/>
          </a:prstGeom>
        </p:spPr>
      </p:pic>
      <p:sp>
        <p:nvSpPr>
          <p:cNvPr id="3" name="矩形 2"/>
          <p:cNvSpPr/>
          <p:nvPr/>
        </p:nvSpPr>
        <p:spPr>
          <a:xfrm rot="10800000">
            <a:off x="-5361709" y="-419101"/>
            <a:ext cx="18237176" cy="7696200"/>
          </a:xfrm>
          <a:prstGeom prst="rect">
            <a:avLst/>
          </a:prstGeom>
          <a:gradFill>
            <a:gsLst>
              <a:gs pos="36000">
                <a:srgbClr val="CC3131"/>
              </a:gs>
              <a:gs pos="67000">
                <a:schemeClr val="bg1">
                  <a:alpha val="0"/>
                </a:schemeClr>
              </a:gs>
              <a:gs pos="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3ABAFBA-5D59-4AD1-8FDD-E3F4F0848F41}"/>
              </a:ext>
            </a:extLst>
          </p:cNvPr>
          <p:cNvSpPr/>
          <p:nvPr/>
        </p:nvSpPr>
        <p:spPr>
          <a:xfrm>
            <a:off x="1813829" y="257494"/>
            <a:ext cx="8096290" cy="825419"/>
          </a:xfrm>
          <a:prstGeom prst="rect">
            <a:avLst/>
          </a:prstGeom>
        </p:spPr>
        <p:txBody>
          <a:bodyPr wrap="square">
            <a:spAutoFit/>
          </a:bodyPr>
          <a:lstStyle/>
          <a:p>
            <a:pPr>
              <a:lnSpc>
                <a:spcPct val="150000"/>
              </a:lnSpc>
              <a:defRPr/>
            </a:pPr>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（五）社会服务</a:t>
            </a:r>
          </a:p>
        </p:txBody>
      </p:sp>
      <p:grpSp>
        <p:nvGrpSpPr>
          <p:cNvPr id="13" name="组合 12">
            <a:extLst>
              <a:ext uri="{FF2B5EF4-FFF2-40B4-BE49-F238E27FC236}">
                <a16:creationId xmlns:a16="http://schemas.microsoft.com/office/drawing/2014/main" id="{D9E65984-BDE4-45FA-A5E0-79D49BF9B79E}"/>
              </a:ext>
            </a:extLst>
          </p:cNvPr>
          <p:cNvGrpSpPr/>
          <p:nvPr/>
        </p:nvGrpSpPr>
        <p:grpSpPr>
          <a:xfrm>
            <a:off x="488992" y="512090"/>
            <a:ext cx="1009408" cy="501038"/>
            <a:chOff x="680598" y="541180"/>
            <a:chExt cx="1009408" cy="501038"/>
          </a:xfrm>
        </p:grpSpPr>
        <p:sp>
          <p:nvSpPr>
            <p:cNvPr id="15" name="矩形 14">
              <a:extLst>
                <a:ext uri="{FF2B5EF4-FFF2-40B4-BE49-F238E27FC236}">
                  <a16:creationId xmlns:a16="http://schemas.microsoft.com/office/drawing/2014/main" id="{16160E4C-8A11-4210-B52F-0D30072B6353}"/>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16" name="矩形 15">
              <a:extLst>
                <a:ext uri="{FF2B5EF4-FFF2-40B4-BE49-F238E27FC236}">
                  <a16:creationId xmlns:a16="http://schemas.microsoft.com/office/drawing/2014/main" id="{899B0207-F026-45F3-8971-20B7E935995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7" name="矩形 16">
              <a:extLst>
                <a:ext uri="{FF2B5EF4-FFF2-40B4-BE49-F238E27FC236}">
                  <a16:creationId xmlns:a16="http://schemas.microsoft.com/office/drawing/2014/main" id="{32ADF309-69EE-47A9-AAC8-EA7EEBA7AF08}"/>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a:extLst>
                <a:ext uri="{FF2B5EF4-FFF2-40B4-BE49-F238E27FC236}">
                  <a16:creationId xmlns:a16="http://schemas.microsoft.com/office/drawing/2014/main" id="{4B5BC91A-6BF4-4253-9B72-2D2D1BDAE963}"/>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19" name="矩形 18">
            <a:extLst>
              <a:ext uri="{FF2B5EF4-FFF2-40B4-BE49-F238E27FC236}">
                <a16:creationId xmlns:a16="http://schemas.microsoft.com/office/drawing/2014/main" id="{26F01B7B-BB3A-4933-BB27-F0C58053E9D0}"/>
              </a:ext>
            </a:extLst>
          </p:cNvPr>
          <p:cNvSpPr/>
          <p:nvPr/>
        </p:nvSpPr>
        <p:spPr>
          <a:xfrm>
            <a:off x="7412181" y="1597416"/>
            <a:ext cx="4405745" cy="3905043"/>
          </a:xfrm>
          <a:prstGeom prst="rect">
            <a:avLst/>
          </a:prstGeom>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第三，发挥</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研究专长和语言优势</a:t>
            </a:r>
            <a:r>
              <a:rPr lang="zh-CN" altLang="en-US" sz="2400" dirty="0">
                <a:solidFill>
                  <a:schemeClr val="bg1"/>
                </a:solidFill>
                <a:latin typeface="微软雅黑" panose="020B0503020204020204" pitchFamily="34" charset="-122"/>
                <a:ea typeface="微软雅黑" panose="020B0503020204020204" pitchFamily="34" charset="-122"/>
              </a:rPr>
              <a:t>，开展翻译志愿服务；</a:t>
            </a: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第四，整合全国外语学科内部和跨学科资源，建设全国开放优质的</a:t>
            </a:r>
            <a:r>
              <a:rPr lang="zh-CN" altLang="en-US" sz="2400" b="1" dirty="0">
                <a:solidFill>
                  <a:schemeClr val="accent4">
                    <a:lumMod val="40000"/>
                    <a:lumOff val="6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学科资源平台</a:t>
            </a:r>
            <a:r>
              <a:rPr lang="zh-CN" altLang="en-US" sz="2400" dirty="0">
                <a:solidFill>
                  <a:schemeClr val="bg1"/>
                </a:solidFill>
                <a:latin typeface="微软雅黑" panose="020B0503020204020204" pitchFamily="34" charset="-122"/>
                <a:ea typeface="微软雅黑" panose="020B0503020204020204" pitchFamily="34" charset="-122"/>
              </a:rPr>
              <a:t>，形成人才培养的合力。</a:t>
            </a:r>
          </a:p>
        </p:txBody>
      </p:sp>
    </p:spTree>
    <p:extLst>
      <p:ext uri="{BB962C8B-B14F-4D97-AF65-F5344CB8AC3E}">
        <p14:creationId xmlns:p14="http://schemas.microsoft.com/office/powerpoint/2010/main" val="341492454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42">
            <a:extLst>
              <a:ext uri="{FF2B5EF4-FFF2-40B4-BE49-F238E27FC236}">
                <a16:creationId xmlns:a16="http://schemas.microsoft.com/office/drawing/2014/main" id="{B54D6B33-B18A-45E2-8E97-DB2FE53910F8}"/>
              </a:ext>
            </a:extLst>
          </p:cNvPr>
          <p:cNvSpPr/>
          <p:nvPr/>
        </p:nvSpPr>
        <p:spPr>
          <a:xfrm>
            <a:off x="3259794" y="1524461"/>
            <a:ext cx="5693706" cy="5693700"/>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844EDD60-172A-455C-97F9-B431BBF015EA}"/>
              </a:ext>
            </a:extLst>
          </p:cNvPr>
          <p:cNvSpPr/>
          <p:nvPr/>
        </p:nvSpPr>
        <p:spPr>
          <a:xfrm>
            <a:off x="2245680" y="510348"/>
            <a:ext cx="7721934" cy="7721926"/>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03D37920-4842-4A0B-A598-8F80470AF48C}"/>
              </a:ext>
            </a:extLst>
          </p:cNvPr>
          <p:cNvSpPr/>
          <p:nvPr/>
        </p:nvSpPr>
        <p:spPr>
          <a:xfrm>
            <a:off x="1080182" y="-652213"/>
            <a:ext cx="10070418" cy="10070408"/>
          </a:xfrm>
          <a:prstGeom prst="ellipse">
            <a:avLst/>
          </a:prstGeom>
          <a:noFill/>
          <a:ln>
            <a:solidFill>
              <a:srgbClr val="0183E5">
                <a:alpha val="1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B22ED7A4-1494-421D-83E1-62B89F2A779B}"/>
              </a:ext>
            </a:extLst>
          </p:cNvPr>
          <p:cNvSpPr/>
          <p:nvPr/>
        </p:nvSpPr>
        <p:spPr>
          <a:xfrm>
            <a:off x="4234651" y="2414948"/>
            <a:ext cx="3721640" cy="3721636"/>
          </a:xfrm>
          <a:prstGeom prst="ellipse">
            <a:avLst/>
          </a:prstGeom>
          <a:solidFill>
            <a:srgbClr val="C00000"/>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27664" y="3259037"/>
            <a:ext cx="3174565" cy="1569660"/>
          </a:xfrm>
          <a:prstGeom prst="rect">
            <a:avLst/>
          </a:prstGeom>
        </p:spPr>
        <p:txBody>
          <a:bodyPr wrap="square">
            <a:spAutoFit/>
          </a:bodyPr>
          <a:lstStyle/>
          <a:p>
            <a:pPr algn="ctr"/>
            <a:r>
              <a:rPr lang="zh-CN" altLang="en-US" sz="4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国际交流与合作</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7" name="组合 6"/>
          <p:cNvGrpSpPr/>
          <p:nvPr/>
        </p:nvGrpSpPr>
        <p:grpSpPr>
          <a:xfrm>
            <a:off x="3639971" y="508163"/>
            <a:ext cx="5574989" cy="2646878"/>
            <a:chOff x="3639971" y="508163"/>
            <a:chExt cx="5574989" cy="2646878"/>
          </a:xfrm>
        </p:grpSpPr>
        <p:sp>
          <p:nvSpPr>
            <p:cNvPr id="48" name="圆角矩形 47">
              <a:extLst>
                <a:ext uri="{FF2B5EF4-FFF2-40B4-BE49-F238E27FC236}">
                  <a16:creationId xmlns:a16="http://schemas.microsoft.com/office/drawing/2014/main" id="{B22ED7A4-1494-421D-83E1-62B89F2A779B}"/>
                </a:ext>
              </a:extLst>
            </p:cNvPr>
            <p:cNvSpPr/>
            <p:nvPr/>
          </p:nvSpPr>
          <p:spPr>
            <a:xfrm>
              <a:off x="3938597" y="923649"/>
              <a:ext cx="5276363"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651039" y="1121045"/>
              <a:ext cx="4369979" cy="1200329"/>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加强与国际学者的沟通。</a:t>
              </a:r>
              <a:r>
                <a:rPr lang="zh-CN" altLang="zh-CN" dirty="0">
                  <a:latin typeface="微软雅黑" panose="020B0503020204020204" pitchFamily="34" charset="-122"/>
                  <a:ea typeface="微软雅黑" panose="020B0503020204020204" pitchFamily="34" charset="-122"/>
                </a:rPr>
                <a:t>聘请国际顶尖学者来华讲学、授课，举办学术研讨会，鼓励教师赴国外顶尖大学交流访学、从事科学研究，拓展国际视野，增强国际竞争力</a:t>
              </a:r>
              <a:endParaRPr lang="zh-CN" altLang="en-US"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微软雅黑" panose="020B0503020204020204" pitchFamily="34" charset="-122"/>
                  <a:ea typeface="微软雅黑" panose="020B0503020204020204" pitchFamily="34" charset="-122"/>
                </a:rPr>
                <a:t>1</a:t>
              </a:r>
              <a:endParaRPr lang="zh-CN" altLang="en-US" sz="16600" dirty="0">
                <a:solidFill>
                  <a:schemeClr val="bg2">
                    <a:lumMod val="90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77382" y="2228832"/>
            <a:ext cx="4656555" cy="2646878"/>
            <a:chOff x="3756099" y="463926"/>
            <a:chExt cx="4656555" cy="2646878"/>
          </a:xfrm>
        </p:grpSpPr>
        <p:sp>
          <p:nvSpPr>
            <p:cNvPr id="50" name="圆角矩形 49">
              <a:extLst>
                <a:ext uri="{FF2B5EF4-FFF2-40B4-BE49-F238E27FC236}">
                  <a16:creationId xmlns:a16="http://schemas.microsoft.com/office/drawing/2014/main" id="{B22ED7A4-1494-421D-83E1-62B89F2A779B}"/>
                </a:ext>
              </a:extLst>
            </p:cNvPr>
            <p:cNvSpPr/>
            <p:nvPr/>
          </p:nvSpPr>
          <p:spPr>
            <a:xfrm>
              <a:off x="3938597" y="923649"/>
              <a:ext cx="4474057"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950569" y="1111851"/>
              <a:ext cx="3400363" cy="1477328"/>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加强与国际顶尖高校的联系。</a:t>
              </a:r>
              <a:r>
                <a:rPr lang="zh-CN" altLang="zh-CN" dirty="0">
                  <a:latin typeface="微软雅黑" panose="020B0503020204020204" pitchFamily="34" charset="-122"/>
                  <a:ea typeface="微软雅黑" panose="020B0503020204020204" pitchFamily="34" charset="-122"/>
                </a:rPr>
                <a:t>携手国际一流高校，创新新时代国际化人才培养模式。签订校际交流协议，举办国际暑期项目，招收国际学生，加强办学国际化。</a:t>
              </a:r>
              <a:endParaRPr lang="zh-CN" altLang="en-US" kern="1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2" name="文本框 51"/>
            <p:cNvSpPr txBox="1"/>
            <p:nvPr/>
          </p:nvSpPr>
          <p:spPr>
            <a:xfrm>
              <a:off x="3756099" y="463926"/>
              <a:ext cx="497202" cy="2646878"/>
            </a:xfrm>
            <a:prstGeom prst="rect">
              <a:avLst/>
            </a:prstGeom>
            <a:noFill/>
          </p:spPr>
          <p:txBody>
            <a:bodyPr wrap="square" rtlCol="0">
              <a:spAutoFit/>
            </a:bodyPr>
            <a:lstStyle/>
            <a:p>
              <a:r>
                <a:rPr lang="en-US" altLang="zh-CN" sz="16600" dirty="0">
                  <a:solidFill>
                    <a:schemeClr val="bg2">
                      <a:lumMod val="90000"/>
                    </a:schemeClr>
                  </a:solidFill>
                  <a:latin typeface="微软雅黑" panose="020B0503020204020204" pitchFamily="34" charset="-122"/>
                  <a:ea typeface="微软雅黑" panose="020B0503020204020204" pitchFamily="34" charset="-122"/>
                </a:rPr>
                <a:t>2</a:t>
              </a:r>
              <a:endParaRPr lang="zh-CN" altLang="en-US" sz="16600" dirty="0">
                <a:solidFill>
                  <a:schemeClr val="bg2">
                    <a:lumMod val="9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5131" y="4354085"/>
            <a:ext cx="6367318" cy="2646878"/>
            <a:chOff x="3639971" y="508163"/>
            <a:chExt cx="6367318" cy="2646878"/>
          </a:xfrm>
        </p:grpSpPr>
        <p:sp>
          <p:nvSpPr>
            <p:cNvPr id="54" name="圆角矩形 53">
              <a:extLst>
                <a:ext uri="{FF2B5EF4-FFF2-40B4-BE49-F238E27FC236}">
                  <a16:creationId xmlns:a16="http://schemas.microsoft.com/office/drawing/2014/main" id="{B22ED7A4-1494-421D-83E1-62B89F2A779B}"/>
                </a:ext>
              </a:extLst>
            </p:cNvPr>
            <p:cNvSpPr/>
            <p:nvPr/>
          </p:nvSpPr>
          <p:spPr>
            <a:xfrm>
              <a:off x="3938597" y="923649"/>
              <a:ext cx="6068691"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852084" y="1041901"/>
              <a:ext cx="5155205" cy="1477328"/>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构建国际学术共同体。</a:t>
              </a:r>
              <a:r>
                <a:rPr lang="zh-CN" altLang="zh-CN" dirty="0">
                  <a:latin typeface="微软雅黑" panose="020B0503020204020204" pitchFamily="34" charset="-122"/>
                  <a:ea typeface="微软雅黑" panose="020B0503020204020204" pitchFamily="34" charset="-122"/>
                </a:rPr>
                <a:t>有步骤有重点有层次地与国际顶尖学术团体共建智识高地，搭建发出中国学术声音、贡献中国学术价值的智识平台。依托国际师资建设、全球育人交流、智识平台发展等基础项目发展，整合信息，建设国际人才资源库。</a:t>
              </a:r>
              <a:endParaRPr lang="zh-CN" altLang="en-US" kern="1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6" name="文本框 55"/>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微软雅黑" panose="020B0503020204020204" pitchFamily="34" charset="-122"/>
                  <a:ea typeface="微软雅黑" panose="020B0503020204020204" pitchFamily="34" charset="-122"/>
                </a:rPr>
                <a:t>3</a:t>
              </a:r>
              <a:endParaRPr lang="zh-CN" altLang="en-US" sz="16600" dirty="0">
                <a:solidFill>
                  <a:schemeClr val="bg2">
                    <a:lumMod val="90000"/>
                  </a:schemeClr>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6587428" y="4357722"/>
            <a:ext cx="5400892" cy="2646878"/>
            <a:chOff x="3814068" y="526623"/>
            <a:chExt cx="5400892" cy="2646878"/>
          </a:xfrm>
        </p:grpSpPr>
        <p:sp>
          <p:nvSpPr>
            <p:cNvPr id="58" name="圆角矩形 57">
              <a:extLst>
                <a:ext uri="{FF2B5EF4-FFF2-40B4-BE49-F238E27FC236}">
                  <a16:creationId xmlns:a16="http://schemas.microsoft.com/office/drawing/2014/main" id="{B22ED7A4-1494-421D-83E1-62B89F2A779B}"/>
                </a:ext>
              </a:extLst>
            </p:cNvPr>
            <p:cNvSpPr/>
            <p:nvPr/>
          </p:nvSpPr>
          <p:spPr>
            <a:xfrm>
              <a:off x="3938597" y="923649"/>
              <a:ext cx="5276363"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5169652" y="982790"/>
              <a:ext cx="3866865" cy="1477328"/>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开拓中国学生海外实习渠道。</a:t>
              </a:r>
              <a:r>
                <a:rPr lang="zh-CN" altLang="zh-CN" dirty="0">
                  <a:latin typeface="微软雅黑" panose="020B0503020204020204" pitchFamily="34" charset="-122"/>
                  <a:ea typeface="微软雅黑" panose="020B0503020204020204" pitchFamily="34" charset="-122"/>
                </a:rPr>
                <a:t>与大型企业的海外部、国际知名高校、国际组织等合作，建立海外实训实习基地，在实践中提升学生的外语专业技能、语言意识、国际化水平</a:t>
              </a:r>
              <a:r>
                <a:rPr lang="zh-CN" altLang="en-US" dirty="0">
                  <a:latin typeface="微软雅黑" panose="020B0503020204020204" pitchFamily="34" charset="-122"/>
                  <a:ea typeface="微软雅黑" panose="020B0503020204020204" pitchFamily="34" charset="-122"/>
                </a:rPr>
                <a:t>。</a:t>
              </a:r>
            </a:p>
          </p:txBody>
        </p:sp>
        <p:sp>
          <p:nvSpPr>
            <p:cNvPr id="60" name="文本框 59"/>
            <p:cNvSpPr txBox="1"/>
            <p:nvPr/>
          </p:nvSpPr>
          <p:spPr>
            <a:xfrm>
              <a:off x="3814068" y="526623"/>
              <a:ext cx="497202" cy="2646878"/>
            </a:xfrm>
            <a:prstGeom prst="rect">
              <a:avLst/>
            </a:prstGeom>
            <a:noFill/>
          </p:spPr>
          <p:txBody>
            <a:bodyPr wrap="square" rtlCol="0">
              <a:spAutoFit/>
            </a:bodyPr>
            <a:lstStyle/>
            <a:p>
              <a:r>
                <a:rPr lang="en-US" altLang="zh-CN" sz="16600" dirty="0">
                  <a:solidFill>
                    <a:schemeClr val="bg2">
                      <a:lumMod val="90000"/>
                    </a:schemeClr>
                  </a:solidFill>
                  <a:latin typeface="微软雅黑" panose="020B0503020204020204" pitchFamily="34" charset="-122"/>
                  <a:ea typeface="微软雅黑" panose="020B0503020204020204" pitchFamily="34" charset="-122"/>
                </a:rPr>
                <a:t>4</a:t>
              </a:r>
              <a:endParaRPr lang="zh-CN" altLang="en-US" sz="16600" dirty="0">
                <a:solidFill>
                  <a:schemeClr val="bg2">
                    <a:lumMod val="90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7579677" y="2261996"/>
            <a:ext cx="4408644" cy="2646878"/>
            <a:chOff x="3639971" y="508163"/>
            <a:chExt cx="4408644" cy="2646878"/>
          </a:xfrm>
        </p:grpSpPr>
        <p:sp>
          <p:nvSpPr>
            <p:cNvPr id="62" name="圆角矩形 61">
              <a:extLst>
                <a:ext uri="{FF2B5EF4-FFF2-40B4-BE49-F238E27FC236}">
                  <a16:creationId xmlns:a16="http://schemas.microsoft.com/office/drawing/2014/main" id="{B22ED7A4-1494-421D-83E1-62B89F2A779B}"/>
                </a:ext>
              </a:extLst>
            </p:cNvPr>
            <p:cNvSpPr/>
            <p:nvPr/>
          </p:nvSpPr>
          <p:spPr>
            <a:xfrm>
              <a:off x="3905919" y="923649"/>
              <a:ext cx="4142696" cy="1651808"/>
            </a:xfrm>
            <a:prstGeom prst="roundRect">
              <a:avLst/>
            </a:prstGeom>
            <a:solidFill>
              <a:schemeClr val="bg1"/>
            </a:solidFill>
            <a:ln>
              <a:noFill/>
            </a:ln>
            <a:effectLst>
              <a:outerShdw blurRad="3175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4852494" y="1218552"/>
              <a:ext cx="2949522" cy="1477328"/>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讲好中国故事。</a:t>
              </a:r>
              <a:r>
                <a:rPr lang="zh-CN" altLang="zh-CN" dirty="0">
                  <a:latin typeface="微软雅黑" panose="020B0503020204020204" pitchFamily="34" charset="-122"/>
                  <a:ea typeface="微软雅黑" panose="020B0503020204020204" pitchFamily="34" charset="-122"/>
                </a:rPr>
                <a:t>提升本学科在国际学术界的科研议题设置能力和话语权</a:t>
              </a:r>
              <a:r>
                <a:rPr lang="zh-CN" altLang="en-US" dirty="0">
                  <a:latin typeface="微软雅黑" panose="020B0503020204020204" pitchFamily="34" charset="-122"/>
                  <a:ea typeface="微软雅黑" panose="020B0503020204020204" pitchFamily="34" charset="-122"/>
                </a:rPr>
                <a:t>，在中外文化交流研究领域提出中国主张、中国智慧、中国方案。</a:t>
              </a:r>
            </a:p>
          </p:txBody>
        </p:sp>
        <p:sp>
          <p:nvSpPr>
            <p:cNvPr id="64" name="文本框 63"/>
            <p:cNvSpPr txBox="1"/>
            <p:nvPr/>
          </p:nvSpPr>
          <p:spPr>
            <a:xfrm>
              <a:off x="3639971" y="508163"/>
              <a:ext cx="497202" cy="2646878"/>
            </a:xfrm>
            <a:prstGeom prst="rect">
              <a:avLst/>
            </a:prstGeom>
            <a:noFill/>
          </p:spPr>
          <p:txBody>
            <a:bodyPr wrap="square" rtlCol="0">
              <a:spAutoFit/>
            </a:bodyPr>
            <a:lstStyle/>
            <a:p>
              <a:r>
                <a:rPr lang="en-US" altLang="zh-CN" sz="16600" dirty="0">
                  <a:solidFill>
                    <a:schemeClr val="bg2">
                      <a:lumMod val="90000"/>
                    </a:schemeClr>
                  </a:solidFill>
                  <a:latin typeface="微软雅黑" panose="020B0503020204020204" pitchFamily="34" charset="-122"/>
                  <a:ea typeface="微软雅黑" panose="020B0503020204020204" pitchFamily="34" charset="-122"/>
                </a:rPr>
                <a:t>5 </a:t>
              </a:r>
              <a:endParaRPr lang="zh-CN" altLang="en-US" sz="16600" dirty="0">
                <a:solidFill>
                  <a:schemeClr val="bg2">
                    <a:lumMod val="90000"/>
                  </a:schemeClr>
                </a:solidFill>
                <a:latin typeface="微软雅黑" panose="020B0503020204020204" pitchFamily="34" charset="-122"/>
                <a:ea typeface="微软雅黑" panose="020B0503020204020204" pitchFamily="34" charset="-122"/>
              </a:endParaRPr>
            </a:p>
          </p:txBody>
        </p:sp>
      </p:grpSp>
      <p:sp>
        <p:nvSpPr>
          <p:cNvPr id="34" name="矩形 33">
            <a:extLst>
              <a:ext uri="{FF2B5EF4-FFF2-40B4-BE49-F238E27FC236}">
                <a16:creationId xmlns:a16="http://schemas.microsoft.com/office/drawing/2014/main" id="{474663EA-6732-4CB5-9BCC-503E94DC39FC}"/>
              </a:ext>
            </a:extLst>
          </p:cNvPr>
          <p:cNvSpPr/>
          <p:nvPr/>
        </p:nvSpPr>
        <p:spPr>
          <a:xfrm>
            <a:off x="1800399" y="132296"/>
            <a:ext cx="809629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（六）国际交流与合作</a:t>
            </a:r>
          </a:p>
        </p:txBody>
      </p:sp>
      <p:grpSp>
        <p:nvGrpSpPr>
          <p:cNvPr id="35" name="组合 34">
            <a:extLst>
              <a:ext uri="{FF2B5EF4-FFF2-40B4-BE49-F238E27FC236}">
                <a16:creationId xmlns:a16="http://schemas.microsoft.com/office/drawing/2014/main" id="{21EEC31A-ABCE-408D-8D24-C937775DA8CC}"/>
              </a:ext>
            </a:extLst>
          </p:cNvPr>
          <p:cNvGrpSpPr/>
          <p:nvPr/>
        </p:nvGrpSpPr>
        <p:grpSpPr>
          <a:xfrm>
            <a:off x="475562" y="386892"/>
            <a:ext cx="1009408" cy="501038"/>
            <a:chOff x="680598" y="541180"/>
            <a:chExt cx="1009408" cy="501038"/>
          </a:xfrm>
        </p:grpSpPr>
        <p:sp>
          <p:nvSpPr>
            <p:cNvPr id="37" name="矩形 36">
              <a:extLst>
                <a:ext uri="{FF2B5EF4-FFF2-40B4-BE49-F238E27FC236}">
                  <a16:creationId xmlns:a16="http://schemas.microsoft.com/office/drawing/2014/main" id="{F737294B-8593-451F-956A-C153D3BF1AB4}"/>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38" name="矩形 37">
              <a:extLst>
                <a:ext uri="{FF2B5EF4-FFF2-40B4-BE49-F238E27FC236}">
                  <a16:creationId xmlns:a16="http://schemas.microsoft.com/office/drawing/2014/main" id="{4ECA0770-F4AA-4E11-8F45-4A6FA4D7B2BE}"/>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1" name="矩形 40">
              <a:extLst>
                <a:ext uri="{FF2B5EF4-FFF2-40B4-BE49-F238E27FC236}">
                  <a16:creationId xmlns:a16="http://schemas.microsoft.com/office/drawing/2014/main" id="{336C997B-933B-44D7-BBC0-B1F930A1D527}"/>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2" name="矩形 41">
              <a:extLst>
                <a:ext uri="{FF2B5EF4-FFF2-40B4-BE49-F238E27FC236}">
                  <a16:creationId xmlns:a16="http://schemas.microsoft.com/office/drawing/2014/main" id="{0E0B4BE6-BF47-4F90-868D-945F63AB783A}"/>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42760519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5" y="1971199"/>
            <a:ext cx="5538786" cy="3690216"/>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738664"/>
          </a:xfrm>
          <a:prstGeom prst="rect">
            <a:avLst/>
          </a:prstGeom>
        </p:spPr>
        <p:txBody>
          <a:bodyPr wrap="square" lIns="0" tIns="0" rIns="0" bIns="0">
            <a:spAutoFit/>
          </a:bodyPr>
          <a:lstStyle/>
          <a:p>
            <a:pPr lvl="0" algn="ctr">
              <a:defRPr/>
            </a:pPr>
            <a:r>
              <a:rPr lang="zh-CN" altLang="en-US" sz="48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评估方案</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05</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extLst>
      <p:ext uri="{BB962C8B-B14F-4D97-AF65-F5344CB8AC3E}">
        <p14:creationId xmlns:p14="http://schemas.microsoft.com/office/powerpoint/2010/main" val="40525929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userDrawn="1"/>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userDrawn="1"/>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userDrawn="1"/>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300" dirty="0">
                <a:latin typeface="微软雅黑" panose="020B0503020204020204" pitchFamily="34" charset="-122"/>
                <a:ea typeface="微软雅黑" panose="020B0503020204020204" pitchFamily="34" charset="-122"/>
              </a:rPr>
              <a:t>精准服务学科，打造高效教研支撑体系</a:t>
            </a:r>
            <a:endParaRPr lang="zh-CN" altLang="en-US" sz="2300" dirty="0">
              <a:solidFill>
                <a:schemeClr val="accent2"/>
              </a:solidFill>
              <a:latin typeface="微软雅黑" panose="020B0503020204020204" pitchFamily="34" charset="-122"/>
              <a:ea typeface="微软雅黑" panose="020B0503020204020204" pitchFamily="34" charset="-122"/>
            </a:endParaRPr>
          </a:p>
        </p:txBody>
      </p:sp>
      <p:sp>
        <p:nvSpPr>
          <p:cNvPr id="23" name="Teardrop 13"/>
          <p:cNvSpPr/>
          <p:nvPr/>
        </p:nvSpPr>
        <p:spPr>
          <a:xfrm rot="5400000">
            <a:off x="4851215" y="1864466"/>
            <a:ext cx="1295685" cy="1295685"/>
          </a:xfrm>
          <a:prstGeom prst="teardrop">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ardrop 13"/>
          <p:cNvSpPr/>
          <p:nvPr/>
        </p:nvSpPr>
        <p:spPr>
          <a:xfrm rot="16200000" flipH="1">
            <a:off x="6183879" y="4571580"/>
            <a:ext cx="1017977" cy="1075274"/>
          </a:xfrm>
          <a:prstGeom prst="teardrop">
            <a:avLst/>
          </a:prstGeom>
          <a:solidFill>
            <a:srgbClr val="C14F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ardrop 13"/>
          <p:cNvSpPr/>
          <p:nvPr/>
        </p:nvSpPr>
        <p:spPr>
          <a:xfrm rot="16200000" flipH="1">
            <a:off x="6135481" y="2856933"/>
            <a:ext cx="1295685" cy="1295685"/>
          </a:xfrm>
          <a:prstGeom prst="teardrop">
            <a:avLst/>
          </a:prstGeom>
          <a:solidFill>
            <a:srgbClr val="006B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ardrop 13"/>
          <p:cNvSpPr/>
          <p:nvPr/>
        </p:nvSpPr>
        <p:spPr>
          <a:xfrm rot="5400000">
            <a:off x="5046477" y="3861672"/>
            <a:ext cx="1095593" cy="1121912"/>
          </a:xfrm>
          <a:prstGeom prst="teardrop">
            <a:avLst/>
          </a:prstGeom>
          <a:solidFill>
            <a:srgbClr val="3033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4" name="组合 33"/>
          <p:cNvGrpSpPr/>
          <p:nvPr/>
        </p:nvGrpSpPr>
        <p:grpSpPr>
          <a:xfrm>
            <a:off x="6557258" y="1752550"/>
            <a:ext cx="5298792" cy="1836612"/>
            <a:chOff x="5146733" y="2029302"/>
            <a:chExt cx="4796639" cy="1836612"/>
          </a:xfrm>
        </p:grpSpPr>
        <p:grpSp>
          <p:nvGrpSpPr>
            <p:cNvPr id="35" name="组合 34"/>
            <p:cNvGrpSpPr/>
            <p:nvPr/>
          </p:nvGrpSpPr>
          <p:grpSpPr>
            <a:xfrm>
              <a:off x="5146733" y="2029302"/>
              <a:ext cx="4796639" cy="1836612"/>
              <a:chOff x="90383" y="3570319"/>
              <a:chExt cx="4796639" cy="1836612"/>
            </a:xfrm>
          </p:grpSpPr>
          <p:sp>
            <p:nvSpPr>
              <p:cNvPr id="37" name="矩形 36"/>
              <p:cNvSpPr/>
              <p:nvPr/>
            </p:nvSpPr>
            <p:spPr>
              <a:xfrm>
                <a:off x="90383" y="3570319"/>
                <a:ext cx="3282158" cy="396583"/>
              </a:xfrm>
              <a:prstGeom prst="rect">
                <a:avLst/>
              </a:prstGeom>
            </p:spPr>
            <p:txBody>
              <a:bodyPr wrap="square">
                <a:spAutoFit/>
                <a:scene3d>
                  <a:camera prst="orthographicFront"/>
                  <a:lightRig rig="threePt" dir="t"/>
                </a:scene3d>
                <a:sp3d contourW="12700"/>
              </a:bodyPr>
              <a:lstStyle/>
              <a:p>
                <a:pPr algn="ct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第三、课程建设</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38" name="矩形 37"/>
              <p:cNvSpPr/>
              <p:nvPr/>
            </p:nvSpPr>
            <p:spPr>
              <a:xfrm>
                <a:off x="922533" y="4013152"/>
                <a:ext cx="3964489" cy="1393779"/>
              </a:xfrm>
              <a:prstGeom prst="rect">
                <a:avLst/>
              </a:prstGeom>
            </p:spPr>
            <p:txBody>
              <a:bodyPr wrap="square">
                <a:spAutoFit/>
              </a:bodyPr>
              <a:lstStyle/>
              <a:p>
                <a:pPr algn="just" defTabSz="457200">
                  <a:lnSpc>
                    <a:spcPct val="120000"/>
                  </a:lnSpc>
                </a:pPr>
                <a:r>
                  <a:rPr lang="zh-CN" altLang="en-US" dirty="0">
                    <a:latin typeface="微软雅黑" panose="020B0503020204020204" pitchFamily="34" charset="-122"/>
                    <a:ea typeface="微软雅黑" panose="020B0503020204020204" pitchFamily="34" charset="-122"/>
                  </a:rPr>
                  <a:t>提供</a:t>
                </a:r>
                <a:r>
                  <a:rPr lang="en-US" altLang="zh-CN" dirty="0">
                    <a:latin typeface="微软雅黑" panose="020B0503020204020204" pitchFamily="34" charset="-122"/>
                    <a:ea typeface="微软雅黑" panose="020B0503020204020204" pitchFamily="34" charset="-122"/>
                  </a:rPr>
                  <a:t>70</a:t>
                </a:r>
                <a:r>
                  <a:rPr lang="zh-CN" altLang="en-US" dirty="0">
                    <a:latin typeface="微软雅黑" panose="020B0503020204020204" pitchFamily="34" charset="-122"/>
                    <a:ea typeface="微软雅黑" panose="020B0503020204020204" pitchFamily="34" charset="-122"/>
                  </a:rPr>
                  <a:t>种以上的外语教学与研究资源保障，重点建设</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门精品课程，建设北京大学外国语言文学课程思政示范课。出版多语种系列教材。</a:t>
                </a:r>
                <a:endParaRPr lang="zh-CN" altLang="en-US" sz="1400" dirty="0">
                  <a:latin typeface="微软雅黑" panose="020B0503020204020204" pitchFamily="34" charset="-122"/>
                  <a:ea typeface="微软雅黑" panose="020B0503020204020204" pitchFamily="34" charset="-122"/>
                </a:endParaRPr>
              </a:p>
            </p:txBody>
          </p:sp>
        </p:grpSp>
        <p:sp>
          <p:nvSpPr>
            <p:cNvPr id="36" name="矩形 35"/>
            <p:cNvSpPr/>
            <p:nvPr/>
          </p:nvSpPr>
          <p:spPr>
            <a:xfrm>
              <a:off x="5638235" y="2185321"/>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39" name="组合 38"/>
          <p:cNvGrpSpPr/>
          <p:nvPr/>
        </p:nvGrpSpPr>
        <p:grpSpPr>
          <a:xfrm>
            <a:off x="744663" y="3799059"/>
            <a:ext cx="4000953" cy="1393779"/>
            <a:chOff x="6209216" y="1810245"/>
            <a:chExt cx="4000953" cy="1393779"/>
          </a:xfrm>
        </p:grpSpPr>
        <p:grpSp>
          <p:nvGrpSpPr>
            <p:cNvPr id="40" name="组合 39"/>
            <p:cNvGrpSpPr/>
            <p:nvPr/>
          </p:nvGrpSpPr>
          <p:grpSpPr>
            <a:xfrm>
              <a:off x="6209216" y="1810245"/>
              <a:ext cx="4000953" cy="1393779"/>
              <a:chOff x="1152866" y="3351262"/>
              <a:chExt cx="4000953" cy="1393779"/>
            </a:xfrm>
          </p:grpSpPr>
          <p:sp>
            <p:nvSpPr>
              <p:cNvPr id="42" name="矩形 41"/>
              <p:cNvSpPr/>
              <p:nvPr/>
            </p:nvSpPr>
            <p:spPr>
              <a:xfrm>
                <a:off x="2911845" y="3616569"/>
                <a:ext cx="2241974" cy="396583"/>
              </a:xfrm>
              <a:prstGeom prst="rect">
                <a:avLst/>
              </a:prstGeom>
            </p:spPr>
            <p:txBody>
              <a:bodyPr wrap="square">
                <a:spAutoFit/>
                <a:scene3d>
                  <a:camera prst="orthographicFront"/>
                  <a:lightRig rig="threePt" dir="t"/>
                </a:scene3d>
                <a:sp3d contourW="12700"/>
              </a:bodyPr>
              <a:lstStyle/>
              <a:p>
                <a:pPr algn="ctr" defTabSz="457200">
                  <a:lnSpc>
                    <a:spcPct val="120000"/>
                  </a:lnSpc>
                </a:pP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43" name="矩形 42"/>
              <p:cNvSpPr/>
              <p:nvPr/>
            </p:nvSpPr>
            <p:spPr>
              <a:xfrm>
                <a:off x="1152866" y="3351262"/>
                <a:ext cx="3472598" cy="1393779"/>
              </a:xfrm>
              <a:prstGeom prst="rect">
                <a:avLst/>
              </a:prstGeom>
            </p:spPr>
            <p:txBody>
              <a:bodyPr wrap="square">
                <a:spAutoFit/>
              </a:bodyPr>
              <a:lstStyle/>
              <a:p>
                <a:pPr algn="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第二，学科建设。</a:t>
                </a:r>
                <a:endParaRPr lang="en-US" altLang="zh-CN" b="1" dirty="0">
                  <a:solidFill>
                    <a:srgbClr val="C00000"/>
                  </a:solidFill>
                  <a:latin typeface="微软雅黑" panose="020B0503020204020204" pitchFamily="34" charset="-122"/>
                  <a:ea typeface="微软雅黑" panose="020B0503020204020204" pitchFamily="34" charset="-122"/>
                </a:endParaRPr>
              </a:p>
              <a:p>
                <a:pPr algn="r" defTabSz="457200">
                  <a:lnSpc>
                    <a:spcPct val="120000"/>
                  </a:lnSpc>
                </a:pPr>
                <a:r>
                  <a:rPr lang="zh-CN" altLang="en-US" dirty="0">
                    <a:latin typeface="微软雅黑" panose="020B0503020204020204" pitchFamily="34" charset="-122"/>
                    <a:ea typeface="微软雅黑" panose="020B0503020204020204" pitchFamily="34" charset="-122"/>
                  </a:rPr>
                  <a:t>建成“区域国别学系”和</a:t>
                </a:r>
                <a:endParaRPr lang="en-US" altLang="zh-CN" dirty="0">
                  <a:latin typeface="微软雅黑" panose="020B0503020204020204" pitchFamily="34" charset="-122"/>
                  <a:ea typeface="微软雅黑" panose="020B0503020204020204" pitchFamily="34" charset="-122"/>
                </a:endParaRPr>
              </a:p>
              <a:p>
                <a:pPr algn="r" defTabSz="457200">
                  <a:lnSpc>
                    <a:spcPct val="120000"/>
                  </a:lnSpc>
                </a:pPr>
                <a:r>
                  <a:rPr lang="zh-CN" altLang="en-US" dirty="0">
                    <a:latin typeface="微软雅黑" panose="020B0503020204020204" pitchFamily="34" charset="-122"/>
                    <a:ea typeface="微软雅黑" panose="020B0503020204020204" pitchFamily="34" charset="-122"/>
                  </a:rPr>
                  <a:t>“翻译学系”，开设多门新课，</a:t>
                </a:r>
                <a:endParaRPr lang="en-US" altLang="zh-CN" dirty="0">
                  <a:latin typeface="微软雅黑" panose="020B0503020204020204" pitchFamily="34" charset="-122"/>
                  <a:ea typeface="微软雅黑" panose="020B0503020204020204" pitchFamily="34" charset="-122"/>
                </a:endParaRPr>
              </a:p>
              <a:p>
                <a:pPr algn="r" defTabSz="457200">
                  <a:lnSpc>
                    <a:spcPct val="120000"/>
                  </a:lnSpc>
                </a:pPr>
                <a:r>
                  <a:rPr lang="zh-CN" altLang="en-US" dirty="0">
                    <a:latin typeface="微软雅黑" panose="020B0503020204020204" pitchFamily="34" charset="-122"/>
                    <a:ea typeface="微软雅黑" panose="020B0503020204020204" pitchFamily="34" charset="-122"/>
                  </a:rPr>
                  <a:t>完善课程体系。</a:t>
                </a:r>
                <a:endParaRPr lang="zh-CN" altLang="en-US" sz="1400" dirty="0">
                  <a:latin typeface="微软雅黑" panose="020B0503020204020204" pitchFamily="34" charset="-122"/>
                  <a:ea typeface="微软雅黑" panose="020B0503020204020204" pitchFamily="34" charset="-122"/>
                </a:endParaRPr>
              </a:p>
            </p:txBody>
          </p:sp>
        </p:grpSp>
        <p:sp>
          <p:nvSpPr>
            <p:cNvPr id="41" name="矩形 40"/>
            <p:cNvSpPr/>
            <p:nvPr/>
          </p:nvSpPr>
          <p:spPr>
            <a:xfrm>
              <a:off x="9807823" y="2198464"/>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45" name="组合 44"/>
          <p:cNvGrpSpPr/>
          <p:nvPr/>
        </p:nvGrpSpPr>
        <p:grpSpPr>
          <a:xfrm>
            <a:off x="7528046" y="3630704"/>
            <a:ext cx="4203291" cy="2116797"/>
            <a:chOff x="5638235" y="2081516"/>
            <a:chExt cx="4305137" cy="2116797"/>
          </a:xfrm>
        </p:grpSpPr>
        <p:grpSp>
          <p:nvGrpSpPr>
            <p:cNvPr id="46" name="组合 45"/>
            <p:cNvGrpSpPr/>
            <p:nvPr/>
          </p:nvGrpSpPr>
          <p:grpSpPr>
            <a:xfrm>
              <a:off x="5704528" y="2081516"/>
              <a:ext cx="4238844" cy="2116797"/>
              <a:chOff x="648178" y="3622533"/>
              <a:chExt cx="4238844" cy="2116797"/>
            </a:xfrm>
          </p:grpSpPr>
          <p:sp>
            <p:nvSpPr>
              <p:cNvPr id="55" name="矩形 54"/>
              <p:cNvSpPr/>
              <p:nvPr/>
            </p:nvSpPr>
            <p:spPr>
              <a:xfrm>
                <a:off x="648178" y="3622533"/>
                <a:ext cx="2346695" cy="396583"/>
              </a:xfrm>
              <a:prstGeom prst="rect">
                <a:avLst/>
              </a:prstGeom>
            </p:spPr>
            <p:txBody>
              <a:bodyPr wrap="square">
                <a:spAutoFit/>
                <a:scene3d>
                  <a:camera prst="orthographicFront"/>
                  <a:lightRig rig="threePt" dir="t"/>
                </a:scene3d>
                <a:sp3d contourW="12700"/>
              </a:bodyPr>
              <a:lstStyle/>
              <a:p>
                <a:pPr algn="ct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第四、科研成果</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56" name="矩形 55"/>
              <p:cNvSpPr/>
              <p:nvPr/>
            </p:nvSpPr>
            <p:spPr>
              <a:xfrm>
                <a:off x="922533" y="4013152"/>
                <a:ext cx="3964489" cy="1726178"/>
              </a:xfrm>
              <a:prstGeom prst="rect">
                <a:avLst/>
              </a:prstGeom>
            </p:spPr>
            <p:txBody>
              <a:bodyPr wrap="square">
                <a:spAutoFit/>
              </a:bodyPr>
              <a:lstStyle/>
              <a:p>
                <a:pPr defTabSz="457200">
                  <a:lnSpc>
                    <a:spcPct val="120000"/>
                  </a:lnSpc>
                </a:pPr>
                <a:r>
                  <a:rPr lang="zh-CN" altLang="en-US" dirty="0">
                    <a:latin typeface="微软雅黑" panose="020B0503020204020204" pitchFamily="34" charset="-122"/>
                    <a:ea typeface="微软雅黑" panose="020B0503020204020204" pitchFamily="34" charset="-122"/>
                  </a:rPr>
                  <a:t>出版系列丛书“北京大学外国文学史”</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册、“‘一带一路’经典诗歌文库”</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册、“东方文化集成”</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册、“古代东方美术理论选粹”</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册、世界文学名著翻译</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册。</a:t>
                </a:r>
              </a:p>
            </p:txBody>
          </p:sp>
        </p:grpSp>
        <p:sp>
          <p:nvSpPr>
            <p:cNvPr id="54" name="矩形 53"/>
            <p:cNvSpPr/>
            <p:nvPr/>
          </p:nvSpPr>
          <p:spPr>
            <a:xfrm>
              <a:off x="5638235" y="2185321"/>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57" name="组合 56"/>
          <p:cNvGrpSpPr/>
          <p:nvPr/>
        </p:nvGrpSpPr>
        <p:grpSpPr>
          <a:xfrm>
            <a:off x="2408207" y="1746252"/>
            <a:ext cx="2241974" cy="396583"/>
            <a:chOff x="7968195" y="2075552"/>
            <a:chExt cx="2241974" cy="396583"/>
          </a:xfrm>
        </p:grpSpPr>
        <p:sp>
          <p:nvSpPr>
            <p:cNvPr id="68" name="矩形 67"/>
            <p:cNvSpPr/>
            <p:nvPr/>
          </p:nvSpPr>
          <p:spPr>
            <a:xfrm>
              <a:off x="7968195" y="2075552"/>
              <a:ext cx="2241974" cy="396583"/>
            </a:xfrm>
            <a:prstGeom prst="rect">
              <a:avLst/>
            </a:prstGeom>
          </p:spPr>
          <p:txBody>
            <a:bodyPr wrap="square">
              <a:spAutoFit/>
              <a:scene3d>
                <a:camera prst="orthographicFront"/>
                <a:lightRig rig="threePt" dir="t"/>
              </a:scene3d>
              <a:sp3d contourW="12700"/>
            </a:bodyPr>
            <a:lstStyle/>
            <a:p>
              <a:pPr algn="ctr" defTabSz="457200">
                <a:lnSpc>
                  <a:spcPct val="120000"/>
                </a:lnSpc>
              </a:pPr>
              <a:endParaRPr lang="en-US" altLang="zh-CN" b="1" dirty="0">
                <a:solidFill>
                  <a:srgbClr val="C14F4E"/>
                </a:solidFill>
                <a:latin typeface="微软雅黑" panose="020B0503020204020204" pitchFamily="34" charset="-122"/>
                <a:ea typeface="微软雅黑" panose="020B0503020204020204" pitchFamily="34" charset="-122"/>
              </a:endParaRPr>
            </a:p>
          </p:txBody>
        </p:sp>
        <p:sp>
          <p:nvSpPr>
            <p:cNvPr id="67" name="矩形 66"/>
            <p:cNvSpPr/>
            <p:nvPr/>
          </p:nvSpPr>
          <p:spPr>
            <a:xfrm>
              <a:off x="9807823" y="2198464"/>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48" name="矩形 47"/>
          <p:cNvSpPr/>
          <p:nvPr/>
        </p:nvSpPr>
        <p:spPr>
          <a:xfrm>
            <a:off x="775238" y="1746252"/>
            <a:ext cx="3472597" cy="1061381"/>
          </a:xfrm>
          <a:prstGeom prst="rect">
            <a:avLst/>
          </a:prstGeom>
        </p:spPr>
        <p:txBody>
          <a:bodyPr wrap="square">
            <a:spAutoFit/>
            <a:scene3d>
              <a:camera prst="orthographicFront"/>
              <a:lightRig rig="threePt" dir="t"/>
            </a:scene3d>
            <a:sp3d contourW="12700"/>
          </a:bodyPr>
          <a:lstStyle/>
          <a:p>
            <a:pPr algn="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第一，师资队伍。</a:t>
            </a:r>
            <a:endParaRPr lang="en-US" altLang="zh-CN" b="1" dirty="0">
              <a:solidFill>
                <a:srgbClr val="C00000"/>
              </a:solidFill>
              <a:latin typeface="微软雅黑" panose="020B0503020204020204" pitchFamily="34" charset="-122"/>
              <a:ea typeface="微软雅黑" panose="020B0503020204020204" pitchFamily="34" charset="-122"/>
            </a:endParaRPr>
          </a:p>
          <a:p>
            <a:pPr algn="r" defTabSz="457200">
              <a:lnSpc>
                <a:spcPct val="120000"/>
              </a:lnSpc>
            </a:pPr>
            <a:r>
              <a:rPr lang="zh-CN" altLang="en-US" dirty="0">
                <a:latin typeface="微软雅黑" panose="020B0503020204020204" pitchFamily="34" charset="-122"/>
                <a:ea typeface="微软雅黑" panose="020B0503020204020204" pitchFamily="34" charset="-122"/>
              </a:rPr>
              <a:t>教师队伍的学缘组成、</a:t>
            </a:r>
            <a:endParaRPr lang="en-US" altLang="zh-CN" dirty="0">
              <a:latin typeface="微软雅黑" panose="020B0503020204020204" pitchFamily="34" charset="-122"/>
              <a:ea typeface="微软雅黑" panose="020B0503020204020204" pitchFamily="34" charset="-122"/>
            </a:endParaRPr>
          </a:p>
          <a:p>
            <a:pPr algn="r" defTabSz="457200">
              <a:lnSpc>
                <a:spcPct val="120000"/>
              </a:lnSpc>
            </a:pPr>
            <a:r>
              <a:rPr lang="zh-CN" altLang="en-US" dirty="0">
                <a:latin typeface="微软雅黑" panose="020B0503020204020204" pitchFamily="34" charset="-122"/>
                <a:ea typeface="微软雅黑" panose="020B0503020204020204" pitchFamily="34" charset="-122"/>
              </a:rPr>
              <a:t>年龄结构更加合理。</a:t>
            </a:r>
            <a:endParaRPr lang="en-US" altLang="zh-CN" dirty="0">
              <a:latin typeface="微软雅黑" panose="020B0503020204020204" pitchFamily="34" charset="-122"/>
              <a:ea typeface="微软雅黑" panose="020B0503020204020204" pitchFamily="34" charset="-122"/>
            </a:endParaRPr>
          </a:p>
        </p:txBody>
      </p:sp>
      <p:sp>
        <p:nvSpPr>
          <p:cNvPr id="47" name="矩形 46"/>
          <p:cNvSpPr/>
          <p:nvPr/>
        </p:nvSpPr>
        <p:spPr>
          <a:xfrm>
            <a:off x="1700077" y="254531"/>
            <a:ext cx="8096290" cy="838884"/>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评估方案</a:t>
            </a:r>
          </a:p>
        </p:txBody>
      </p:sp>
      <p:grpSp>
        <p:nvGrpSpPr>
          <p:cNvPr id="44" name="组合 43"/>
          <p:cNvGrpSpPr/>
          <p:nvPr/>
        </p:nvGrpSpPr>
        <p:grpSpPr>
          <a:xfrm>
            <a:off x="0" y="6705904"/>
            <a:ext cx="12192000" cy="150435"/>
            <a:chOff x="0" y="2714172"/>
            <a:chExt cx="3686629" cy="1429658"/>
          </a:xfrm>
        </p:grpSpPr>
        <p:sp>
          <p:nvSpPr>
            <p:cNvPr id="49" name="矩形 48"/>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2" name="矩形 51"/>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3" name="矩形 52"/>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58" name="组合 57"/>
          <p:cNvGrpSpPr/>
          <p:nvPr/>
        </p:nvGrpSpPr>
        <p:grpSpPr>
          <a:xfrm>
            <a:off x="562611" y="504309"/>
            <a:ext cx="1009408" cy="501038"/>
            <a:chOff x="680598" y="541180"/>
            <a:chExt cx="1009408" cy="501038"/>
          </a:xfrm>
        </p:grpSpPr>
        <p:sp>
          <p:nvSpPr>
            <p:cNvPr id="59" name="矩形 58"/>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60" name="矩形 59"/>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9" name="矩形 68"/>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5" name="矩形 74"/>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773" y="5679676"/>
            <a:ext cx="2636227" cy="1006873"/>
          </a:xfrm>
          <a:prstGeom prst="rect">
            <a:avLst/>
          </a:prstGeom>
        </p:spPr>
      </p:pic>
    </p:spTree>
    <p:custDataLst>
      <p:tags r:id="rId1"/>
    </p:custData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43009" y="1567134"/>
            <a:ext cx="4639945" cy="4639310"/>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085" y="1970045"/>
            <a:ext cx="5538786" cy="3735430"/>
          </a:xfrm>
          <a:prstGeom prst="rect">
            <a:avLst/>
          </a:prstGeom>
        </p:spPr>
      </p:pic>
      <p:sp>
        <p:nvSpPr>
          <p:cNvPr id="11" name="矩形 10"/>
          <p:cNvSpPr/>
          <p:nvPr/>
        </p:nvSpPr>
        <p:spPr>
          <a:xfrm>
            <a:off x="5983232" y="2189434"/>
            <a:ext cx="5480685" cy="3335655"/>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378134" y="3995665"/>
            <a:ext cx="6690877" cy="677108"/>
          </a:xfrm>
          <a:prstGeom prst="rect">
            <a:avLst/>
          </a:prstGeom>
        </p:spPr>
        <p:txBody>
          <a:bodyPr wrap="square" lIns="0" tIns="0" rIns="0" bIns="0">
            <a:spAutoFit/>
          </a:bodyPr>
          <a:lstStyle/>
          <a:p>
            <a:pPr lvl="0" algn="ctr">
              <a:defRPr/>
            </a:pPr>
            <a:r>
              <a:rPr lang="zh-CN" altLang="en-US" sz="44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建设资源需求</a:t>
            </a:r>
          </a:p>
        </p:txBody>
      </p:sp>
      <p:sp>
        <p:nvSpPr>
          <p:cNvPr id="2050" name="文本框 2"/>
          <p:cNvSpPr txBox="1">
            <a:spLocks noChangeArrowheads="1"/>
          </p:cNvSpPr>
          <p:nvPr>
            <p:custDataLst>
              <p:tags r:id="rId2"/>
            </p:custDataLst>
          </p:nvPr>
        </p:nvSpPr>
        <p:spPr bwMode="auto">
          <a:xfrm>
            <a:off x="6621045" y="2832046"/>
            <a:ext cx="42050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06</a:t>
            </a:r>
            <a:endParaRPr lang="zh-CN" altLang="en-US" sz="66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矩形 1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8" name="矩形 17"/>
          <p:cNvSpPr/>
          <p:nvPr/>
        </p:nvSpPr>
        <p:spPr>
          <a:xfrm flipH="1">
            <a:off x="9129252" y="219389"/>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684" y="190380"/>
            <a:ext cx="3305197" cy="1262377"/>
          </a:xfrm>
          <a:prstGeom prst="rect">
            <a:avLst/>
          </a:prstGeom>
        </p:spPr>
      </p:pic>
    </p:spTree>
    <p:custDataLst>
      <p:tags r:id="rId1"/>
    </p:custDataLst>
    <p:extLst>
      <p:ext uri="{BB962C8B-B14F-4D97-AF65-F5344CB8AC3E}">
        <p14:creationId xmlns:p14="http://schemas.microsoft.com/office/powerpoint/2010/main" val="42698863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r="2671"/>
          <a:stretch/>
        </p:blipFill>
        <p:spPr>
          <a:xfrm>
            <a:off x="1" y="5421"/>
            <a:ext cx="12206514" cy="6858000"/>
          </a:xfrm>
          <a:prstGeom prst="rect">
            <a:avLst/>
          </a:prstGeom>
        </p:spPr>
      </p:pic>
      <p:sp>
        <p:nvSpPr>
          <p:cNvPr id="40" name="矩形 39"/>
          <p:cNvSpPr/>
          <p:nvPr/>
        </p:nvSpPr>
        <p:spPr>
          <a:xfrm>
            <a:off x="0" y="0"/>
            <a:ext cx="12192000" cy="6863421"/>
          </a:xfrm>
          <a:prstGeom prst="rect">
            <a:avLst/>
          </a:prstGeom>
          <a:solidFill>
            <a:schemeClr val="bg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a:extLst>
              <a:ext uri="{FF2B5EF4-FFF2-40B4-BE49-F238E27FC236}">
                <a16:creationId xmlns:a16="http://schemas.microsoft.com/office/drawing/2014/main" id="{A216190D-6786-412B-B3FD-6140029283AF}"/>
              </a:ext>
            </a:extLst>
          </p:cNvPr>
          <p:cNvSpPr/>
          <p:nvPr/>
        </p:nvSpPr>
        <p:spPr>
          <a:xfrm>
            <a:off x="408883" y="1643601"/>
            <a:ext cx="6512826" cy="4772176"/>
          </a:xfrm>
          <a:prstGeom prst="parallelogram">
            <a:avLst>
              <a:gd name="adj" fmla="val 30089"/>
            </a:avLst>
          </a:prstGeom>
          <a:noFill/>
          <a:ln w="25400">
            <a:gradFill>
              <a:gsLst>
                <a:gs pos="25000">
                  <a:srgbClr val="C00000">
                    <a:alpha val="0"/>
                  </a:srgbClr>
                </a:gs>
                <a:gs pos="100000">
                  <a:srgbClr val="C00000">
                    <a:alpha val="25000"/>
                  </a:srgbClr>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id="{C1107A17-CBA9-4E0A-8A27-F3E907F6C972}"/>
              </a:ext>
            </a:extLst>
          </p:cNvPr>
          <p:cNvSpPr/>
          <p:nvPr/>
        </p:nvSpPr>
        <p:spPr>
          <a:xfrm>
            <a:off x="546665" y="1561781"/>
            <a:ext cx="6512826" cy="4739819"/>
          </a:xfrm>
          <a:prstGeom prst="parallelogram">
            <a:avLst>
              <a:gd name="adj" fmla="val 30089"/>
            </a:avLst>
          </a:prstGeom>
          <a:gradFill>
            <a:gsLst>
              <a:gs pos="20000">
                <a:srgbClr val="C00000">
                  <a:alpha val="0"/>
                </a:srgbClr>
              </a:gs>
              <a:gs pos="100000">
                <a:srgbClr val="C00000">
                  <a:alpha val="25000"/>
                </a:srgbClr>
              </a:gs>
            </a:gsLst>
            <a:lin ang="11700000" scaled="0"/>
          </a:gradFill>
          <a:ln w="25400">
            <a:gradFill>
              <a:gsLst>
                <a:gs pos="25000">
                  <a:srgbClr val="C00000">
                    <a:alpha val="0"/>
                  </a:srgbClr>
                </a:gs>
                <a:gs pos="100000">
                  <a:srgbClr val="C00000"/>
                </a:gs>
              </a:gsLst>
              <a:lin ang="11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2179659" y="1694152"/>
            <a:ext cx="9749105" cy="461665"/>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第一，</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增加经费支持</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。提高学科建设经费额度，加大精准支持力度。</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E3B301FB-A3D2-4440-84C3-E84CDE1CD828}"/>
              </a:ext>
            </a:extLst>
          </p:cNvPr>
          <p:cNvSpPr/>
          <p:nvPr/>
        </p:nvSpPr>
        <p:spPr>
          <a:xfrm>
            <a:off x="1700077" y="254531"/>
            <a:ext cx="8096290" cy="838884"/>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建设资源</a:t>
            </a:r>
          </a:p>
        </p:txBody>
      </p:sp>
      <p:grpSp>
        <p:nvGrpSpPr>
          <p:cNvPr id="20" name="组合 19">
            <a:extLst>
              <a:ext uri="{FF2B5EF4-FFF2-40B4-BE49-F238E27FC236}">
                <a16:creationId xmlns:a16="http://schemas.microsoft.com/office/drawing/2014/main" id="{FDF1F9CA-8672-4AB7-9800-2EE05A62733B}"/>
              </a:ext>
            </a:extLst>
          </p:cNvPr>
          <p:cNvGrpSpPr/>
          <p:nvPr/>
        </p:nvGrpSpPr>
        <p:grpSpPr>
          <a:xfrm>
            <a:off x="562611" y="504309"/>
            <a:ext cx="1009408" cy="501038"/>
            <a:chOff x="680598" y="541180"/>
            <a:chExt cx="1009408" cy="501038"/>
          </a:xfrm>
        </p:grpSpPr>
        <p:sp>
          <p:nvSpPr>
            <p:cNvPr id="21" name="矩形 20">
              <a:extLst>
                <a:ext uri="{FF2B5EF4-FFF2-40B4-BE49-F238E27FC236}">
                  <a16:creationId xmlns:a16="http://schemas.microsoft.com/office/drawing/2014/main" id="{B8882443-AFED-4F43-9346-7D2376692715}"/>
                </a:ext>
              </a:extLst>
            </p:cNvPr>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22" name="矩形 21">
              <a:extLst>
                <a:ext uri="{FF2B5EF4-FFF2-40B4-BE49-F238E27FC236}">
                  <a16:creationId xmlns:a16="http://schemas.microsoft.com/office/drawing/2014/main" id="{FAF4D680-30BE-4653-B426-E60BBCF16900}"/>
                </a:ext>
              </a:extLst>
            </p:cNvPr>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3" name="矩形 22">
              <a:extLst>
                <a:ext uri="{FF2B5EF4-FFF2-40B4-BE49-F238E27FC236}">
                  <a16:creationId xmlns:a16="http://schemas.microsoft.com/office/drawing/2014/main" id="{1FC4B3B8-1866-49C9-8951-C06E7D84B6AB}"/>
                </a:ext>
              </a:extLst>
            </p:cNvPr>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4" name="矩形 23">
              <a:extLst>
                <a:ext uri="{FF2B5EF4-FFF2-40B4-BE49-F238E27FC236}">
                  <a16:creationId xmlns:a16="http://schemas.microsoft.com/office/drawing/2014/main" id="{5507356A-AF9E-449D-96F0-3EABEA72BB67}"/>
                </a:ext>
              </a:extLst>
            </p:cNvPr>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25" name="矩形 24">
            <a:extLst>
              <a:ext uri="{FF2B5EF4-FFF2-40B4-BE49-F238E27FC236}">
                <a16:creationId xmlns:a16="http://schemas.microsoft.com/office/drawing/2014/main" id="{EE3D491A-3E8A-4378-9018-449BA4B3F5CE}"/>
              </a:ext>
            </a:extLst>
          </p:cNvPr>
          <p:cNvSpPr/>
          <p:nvPr/>
        </p:nvSpPr>
        <p:spPr>
          <a:xfrm>
            <a:off x="1902678" y="2343623"/>
            <a:ext cx="9749105" cy="461665"/>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第二，</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增加编辑出版系列行政编</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制</a:t>
            </a:r>
            <a:r>
              <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名，增加</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师资博士后</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名额</a:t>
            </a:r>
            <a:r>
              <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名。</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119D4BDE-4B9A-48AB-A28C-00E704E40DFC}"/>
              </a:ext>
            </a:extLst>
          </p:cNvPr>
          <p:cNvSpPr/>
          <p:nvPr/>
        </p:nvSpPr>
        <p:spPr>
          <a:xfrm>
            <a:off x="1572019" y="2946222"/>
            <a:ext cx="9749105" cy="830997"/>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第三，</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增加招生名额</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。增加研究生招生名额，扩大本科生保研比例，招收区域国别学和翻译学直博生各</a:t>
            </a:r>
            <a:r>
              <a:rPr lang="en-US" altLang="zh-CN"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10-15</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名。</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38EFB39F-A669-4486-8879-85F30FC6A514}"/>
              </a:ext>
            </a:extLst>
          </p:cNvPr>
          <p:cNvSpPr/>
          <p:nvPr/>
        </p:nvSpPr>
        <p:spPr>
          <a:xfrm>
            <a:off x="1315103" y="3975142"/>
            <a:ext cx="9749105" cy="461665"/>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第四，</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更新办公场所设施设备</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。同声传译语言实验室设备急需更新。</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BFA441BD-F91D-4E27-BFD7-738CA956710A}"/>
              </a:ext>
            </a:extLst>
          </p:cNvPr>
          <p:cNvSpPr/>
          <p:nvPr/>
        </p:nvSpPr>
        <p:spPr>
          <a:xfrm>
            <a:off x="1074483" y="4518627"/>
            <a:ext cx="9749105" cy="830997"/>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第五，建议学校将目前的</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长聘副教授改称为教授</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，将</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长聘正教授改称为特聘教授</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ED45B4FB-692A-4D3C-BC85-D634318B81B5}"/>
              </a:ext>
            </a:extLst>
          </p:cNvPr>
          <p:cNvSpPr/>
          <p:nvPr/>
        </p:nvSpPr>
        <p:spPr>
          <a:xfrm>
            <a:off x="873669" y="5399176"/>
            <a:ext cx="9749105" cy="830997"/>
          </a:xfrm>
          <a:prstGeom prst="rect">
            <a:avLst/>
          </a:prstGeom>
        </p:spPr>
        <p:txBody>
          <a:bodyPr wrap="square">
            <a:spAutoFit/>
          </a:bodyPr>
          <a:lstStyle/>
          <a:p>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第六，建议</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外专经费全部转由学科办</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拨付。学科办将外专经费</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直接</a:t>
            </a:r>
            <a:r>
              <a:rPr lang="zh-CN" altLang="en-US" sz="2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拨付院系。</a:t>
            </a:r>
            <a:endParaRPr lang="zh-CN" altLang="en-US" sz="2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53810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矩形 6"/>
          <p:cNvSpPr/>
          <p:nvPr/>
        </p:nvSpPr>
        <p:spPr>
          <a:xfrm>
            <a:off x="0" y="0"/>
            <a:ext cx="12192000" cy="342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b="6449"/>
          <a:stretch>
            <a:fillRect/>
          </a:stretch>
        </p:blipFill>
        <p:spPr>
          <a:xfrm>
            <a:off x="874791" y="818521"/>
            <a:ext cx="10514676" cy="5372730"/>
          </a:xfrm>
          <a:prstGeom prst="rect">
            <a:avLst/>
          </a:prstGeom>
        </p:spPr>
      </p:pic>
      <p:grpSp>
        <p:nvGrpSpPr>
          <p:cNvPr id="9" name="组合 8"/>
          <p:cNvGrpSpPr/>
          <p:nvPr/>
        </p:nvGrpSpPr>
        <p:grpSpPr>
          <a:xfrm>
            <a:off x="680682" y="3768501"/>
            <a:ext cx="10849686" cy="1651677"/>
            <a:chOff x="680682" y="3053673"/>
            <a:chExt cx="10849686" cy="1651677"/>
          </a:xfrm>
          <a:solidFill>
            <a:srgbClr val="C00000">
              <a:alpha val="54118"/>
            </a:srgbClr>
          </a:solidFill>
        </p:grpSpPr>
        <p:sp>
          <p:nvSpPr>
            <p:cNvPr id="11" name="矩形 10"/>
            <p:cNvSpPr/>
            <p:nvPr/>
          </p:nvSpPr>
          <p:spPr>
            <a:xfrm>
              <a:off x="680683" y="3263899"/>
              <a:ext cx="10849685" cy="1441451"/>
            </a:xfrm>
            <a:prstGeom prst="rect">
              <a:avLst/>
            </a:prstGeom>
            <a:solidFill>
              <a:srgbClr val="BC1A31">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a:off x="680682" y="3053673"/>
              <a:ext cx="208677" cy="21022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flipH="1">
              <a:off x="11321691" y="3053673"/>
              <a:ext cx="208677" cy="210226"/>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1943101" y="4225677"/>
            <a:ext cx="8812180" cy="1107996"/>
          </a:xfrm>
          <a:prstGeom prst="rect">
            <a:avLst/>
          </a:prstGeom>
          <a:noFill/>
        </p:spPr>
        <p:txBody>
          <a:bodyPr wrap="square" rtlCol="0">
            <a:spAutoFit/>
          </a:bodyPr>
          <a:lstStyle/>
          <a:p>
            <a:pPr algn="ctr"/>
            <a:r>
              <a:rPr lang="zh-CN" altLang="en-US" sz="6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衷心感谢</a:t>
            </a:r>
          </a:p>
        </p:txBody>
      </p:sp>
    </p:spTree>
    <p:custDataLst>
      <p:tags r:id="rId1"/>
    </p:custData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31"/>
          <p:cNvSpPr/>
          <p:nvPr/>
        </p:nvSpPr>
        <p:spPr>
          <a:xfrm>
            <a:off x="11079642" y="1309519"/>
            <a:ext cx="379826" cy="366131"/>
          </a:xfrm>
          <a:custGeom>
            <a:avLst/>
            <a:gdLst>
              <a:gd name="connsiteX0" fmla="*/ 0 w 540000"/>
              <a:gd name="connsiteY0" fmla="*/ 0 h 997105"/>
              <a:gd name="connsiteX1" fmla="*/ 540000 w 540000"/>
              <a:gd name="connsiteY1" fmla="*/ 0 h 997105"/>
              <a:gd name="connsiteX2" fmla="*/ 540000 w 540000"/>
              <a:gd name="connsiteY2" fmla="*/ 997105 h 997105"/>
              <a:gd name="connsiteX3" fmla="*/ 270000 w 540000"/>
              <a:gd name="connsiteY3" fmla="*/ 763105 h 997105"/>
              <a:gd name="connsiteX4" fmla="*/ 0 w 540000"/>
              <a:gd name="connsiteY4" fmla="*/ 997105 h 99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997105">
                <a:moveTo>
                  <a:pt x="0" y="0"/>
                </a:moveTo>
                <a:lnTo>
                  <a:pt x="540000" y="0"/>
                </a:lnTo>
                <a:lnTo>
                  <a:pt x="540000" y="997105"/>
                </a:lnTo>
                <a:lnTo>
                  <a:pt x="270000" y="763105"/>
                </a:lnTo>
                <a:lnTo>
                  <a:pt x="0" y="997105"/>
                </a:ln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84" name="矩形 83"/>
          <p:cNvSpPr/>
          <p:nvPr/>
        </p:nvSpPr>
        <p:spPr>
          <a:xfrm>
            <a:off x="1572019" y="458181"/>
            <a:ext cx="7299004" cy="662554"/>
          </a:xfrm>
          <a:prstGeom prst="rect">
            <a:avLst/>
          </a:prstGeom>
        </p:spPr>
        <p:txBody>
          <a:bodyPr wrap="square">
            <a:spAutoFit/>
          </a:bodyPr>
          <a:lstStyle/>
          <a:p>
            <a:pPr>
              <a:lnSpc>
                <a:spcPct val="150000"/>
              </a:lnSpc>
              <a:defRPr/>
            </a:pPr>
            <a:r>
              <a:rPr lang="zh-CN" altLang="en-US" sz="2800" b="1" dirty="0">
                <a:solidFill>
                  <a:srgbClr val="8A0000"/>
                </a:solidFill>
                <a:latin typeface="微软雅黑" panose="020B0503020204020204" pitchFamily="34" charset="-122"/>
                <a:ea typeface="微软雅黑" panose="020B0503020204020204" pitchFamily="34" charset="-122"/>
              </a:rPr>
              <a:t>（一）拔尖创新人才培养</a:t>
            </a:r>
            <a:endParaRPr lang="en-US" altLang="zh-CN" sz="2800" b="1" dirty="0">
              <a:solidFill>
                <a:srgbClr val="8A0000"/>
              </a:solidFill>
              <a:latin typeface="微软雅黑" panose="020B0503020204020204" pitchFamily="34" charset="-122"/>
              <a:ea typeface="微软雅黑" panose="020B0503020204020204" pitchFamily="34" charset="-122"/>
            </a:endParaRPr>
          </a:p>
        </p:txBody>
      </p:sp>
      <p:sp>
        <p:nvSpPr>
          <p:cNvPr id="37" name="矩形 36"/>
          <p:cNvSpPr/>
          <p:nvPr/>
        </p:nvSpPr>
        <p:spPr>
          <a:xfrm>
            <a:off x="3619500" y="1492178"/>
            <a:ext cx="8096785" cy="2031325"/>
          </a:xfrm>
          <a:prstGeom prst="rect">
            <a:avLst/>
          </a:prstGeom>
        </p:spPr>
        <p:txBody>
          <a:bodyPr wrap="square">
            <a:spAutoFit/>
          </a:bodyPr>
          <a:lstStyle/>
          <a:p>
            <a:pPr>
              <a:lnSpc>
                <a:spcPct val="150000"/>
              </a:lnSpc>
            </a:pPr>
            <a:r>
              <a:rPr lang="zh-CN" altLang="en-US" b="1" kern="1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以立德树人为核心</a:t>
            </a:r>
            <a:endParaRPr lang="en-US" altLang="zh-CN" b="1" kern="1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chemeClr val="tx1"/>
              </a:buClr>
              <a:buFont typeface="Wingdings" panose="05000000000000000000" pitchFamily="2" charset="2"/>
              <a:buChar char="n"/>
            </a:pPr>
            <a:r>
              <a:rPr lang="zh-CN" altLang="zh-CN" b="1" kern="100" dirty="0">
                <a:solidFill>
                  <a:srgbClr val="C00000"/>
                </a:solidFill>
                <a:latin typeface="微软雅黑" panose="020B0503020204020204" pitchFamily="34" charset="-122"/>
                <a:ea typeface="微软雅黑" panose="020B0503020204020204" pitchFamily="34" charset="-122"/>
              </a:rPr>
              <a:t>思政实践课程团队</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在实践中学习</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历史，</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感受新时代中国发展的蓬勃力量</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Clr>
                <a:schemeClr val="tx1"/>
              </a:buClr>
              <a:buFont typeface="Wingdings" panose="05000000000000000000" pitchFamily="2" charset="2"/>
              <a:buChar char="n"/>
            </a:pPr>
            <a:r>
              <a:rPr lang="zh-CN" altLang="en-US" b="1" kern="100" dirty="0">
                <a:solidFill>
                  <a:srgbClr val="C00000"/>
                </a:solidFill>
                <a:latin typeface="微软雅黑" panose="020B0503020204020204" pitchFamily="34" charset="-122"/>
                <a:ea typeface="微软雅黑" panose="020B0503020204020204" pitchFamily="34" charset="-122"/>
              </a:rPr>
              <a:t>建国</a:t>
            </a:r>
            <a:r>
              <a:rPr lang="en-US" altLang="zh-CN" b="1" kern="100" dirty="0">
                <a:solidFill>
                  <a:srgbClr val="C00000"/>
                </a:solidFill>
                <a:latin typeface="微软雅黑" panose="020B0503020204020204" pitchFamily="34" charset="-122"/>
                <a:ea typeface="微软雅黑" panose="020B0503020204020204" pitchFamily="34" charset="-122"/>
              </a:rPr>
              <a:t>70</a:t>
            </a:r>
            <a:r>
              <a:rPr lang="zh-CN" altLang="zh-CN" b="1" kern="100" dirty="0">
                <a:solidFill>
                  <a:srgbClr val="C00000"/>
                </a:solidFill>
                <a:latin typeface="微软雅黑" panose="020B0503020204020204" pitchFamily="34" charset="-122"/>
                <a:ea typeface="微软雅黑" panose="020B0503020204020204" pitchFamily="34" charset="-122"/>
              </a:rPr>
              <a:t>周</a:t>
            </a:r>
            <a:r>
              <a:rPr lang="zh-CN" altLang="en-US" b="1" kern="100" dirty="0">
                <a:solidFill>
                  <a:srgbClr val="C00000"/>
                </a:solidFill>
                <a:latin typeface="微软雅黑" panose="020B0503020204020204" pitchFamily="34" charset="-122"/>
                <a:ea typeface="微软雅黑" panose="020B0503020204020204" pitchFamily="34" charset="-122"/>
              </a:rPr>
              <a:t>年庆祝活动</a:t>
            </a:r>
            <a:r>
              <a:rPr lang="zh-CN" altLang="zh-CN" b="1" kern="100" dirty="0">
                <a:solidFill>
                  <a:srgbClr val="C00000"/>
                </a:solidFill>
                <a:latin typeface="微软雅黑" panose="020B0503020204020204" pitchFamily="34" charset="-122"/>
                <a:ea typeface="微软雅黑" panose="020B0503020204020204" pitchFamily="34" charset="-122"/>
              </a:rPr>
              <a:t>，</a:t>
            </a:r>
            <a:r>
              <a:rPr lang="zh-CN" altLang="en-US" b="1" kern="100" dirty="0">
                <a:solidFill>
                  <a:srgbClr val="C00000"/>
                </a:solidFill>
                <a:latin typeface="微软雅黑" panose="020B0503020204020204" pitchFamily="34" charset="-122"/>
                <a:ea typeface="微软雅黑" panose="020B0503020204020204" pitchFamily="34" charset="-122"/>
              </a:rPr>
              <a:t>建党百年</a:t>
            </a:r>
            <a:r>
              <a:rPr lang="zh-CN" altLang="zh-CN" b="1" kern="100" dirty="0">
                <a:solidFill>
                  <a:srgbClr val="C00000"/>
                </a:solidFill>
                <a:latin typeface="微软雅黑" panose="020B0503020204020204" pitchFamily="34" charset="-122"/>
                <a:ea typeface="微软雅黑" panose="020B0503020204020204" pitchFamily="34" charset="-122"/>
              </a:rPr>
              <a:t>周</a:t>
            </a:r>
            <a:r>
              <a:rPr lang="zh-CN" altLang="en-US" b="1" kern="100" dirty="0">
                <a:solidFill>
                  <a:srgbClr val="C00000"/>
                </a:solidFill>
                <a:latin typeface="微软雅黑" panose="020B0503020204020204" pitchFamily="34" charset="-122"/>
                <a:ea typeface="微软雅黑" panose="020B0503020204020204" pitchFamily="34" charset="-122"/>
              </a:rPr>
              <a:t>年庆祝活动</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百</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余</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人次</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师生参与群众游行、广场合唱</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、志愿服务</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等工作，接受爱国主义教育</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Clr>
                <a:schemeClr val="tx1"/>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本俄语班荣获</a:t>
            </a:r>
            <a:r>
              <a:rPr lang="zh-CN" altLang="en-US" b="1" kern="100" dirty="0">
                <a:solidFill>
                  <a:srgbClr val="C00000"/>
                </a:solidFill>
                <a:latin typeface="微软雅黑" panose="020B0503020204020204" pitchFamily="34" charset="-122"/>
                <a:ea typeface="微软雅黑" panose="020B0503020204020204" pitchFamily="34" charset="-122"/>
              </a:rPr>
              <a:t>北京大学示范班集体、北京市优秀班集体、北京市高校优秀基层组织</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三项大奖</a:t>
            </a:r>
            <a:endParaRPr lang="zh-CN" altLang="en-US" kern="1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矩形 51"/>
          <p:cNvSpPr/>
          <p:nvPr/>
        </p:nvSpPr>
        <p:spPr>
          <a:xfrm>
            <a:off x="3610171" y="3852870"/>
            <a:ext cx="7896760" cy="1754326"/>
          </a:xfrm>
          <a:prstGeom prst="rect">
            <a:avLst/>
          </a:prstGeom>
        </p:spPr>
        <p:txBody>
          <a:bodyPr wrap="square">
            <a:spAutoFit/>
          </a:bodyPr>
          <a:lstStyle/>
          <a:p>
            <a:r>
              <a:rPr lang="zh-CN" altLang="en-US" b="1" kern="100" dirty="0">
                <a:solidFill>
                  <a:srgbClr val="C00000"/>
                </a:solidFill>
                <a:latin typeface="微软雅黑" panose="020B0503020204020204" pitchFamily="34" charset="-122"/>
                <a:ea typeface="微软雅黑" panose="020B0503020204020204" pitchFamily="34" charset="-122"/>
              </a:rPr>
              <a:t>以服务国家战略为导向</a:t>
            </a:r>
            <a:endParaRPr lang="en-US" altLang="zh-CN" b="1" kern="100" dirty="0">
              <a:solidFill>
                <a:srgbClr val="C00000"/>
              </a:solidFill>
              <a:latin typeface="微软雅黑" panose="020B0503020204020204" pitchFamily="34" charset="-122"/>
              <a:ea typeface="微软雅黑" panose="020B0503020204020204" pitchFamily="34" charset="-122"/>
            </a:endParaRPr>
          </a:p>
          <a:p>
            <a:pPr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rPr>
              <a:t>“外语专业国际体验教学管理模式的创新与实践”</a:t>
            </a:r>
            <a:r>
              <a:rPr lang="zh-CN" altLang="en-US"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获</a:t>
            </a:r>
            <a:r>
              <a:rPr lang="zh-CN" altLang="zh-CN" b="1" kern="100" dirty="0">
                <a:solidFill>
                  <a:srgbClr val="C00000"/>
                </a:solidFill>
                <a:latin typeface="微软雅黑" panose="020B0503020204020204" pitchFamily="34" charset="-122"/>
                <a:ea typeface="微软雅黑" panose="020B0503020204020204" pitchFamily="34" charset="-122"/>
              </a:rPr>
              <a:t>国家级教学成果二等奖</a:t>
            </a:r>
            <a:r>
              <a:rPr lang="zh-CN" altLang="zh-CN" dirty="0">
                <a:latin typeface="微软雅黑" panose="020B0503020204020204" pitchFamily="34" charset="-122"/>
                <a:ea typeface="微软雅黑" panose="020B0503020204020204" pitchFamily="34" charset="-122"/>
              </a:rPr>
              <a:t>和</a:t>
            </a:r>
            <a:r>
              <a:rPr lang="zh-CN" altLang="zh-CN" b="1" kern="100" dirty="0">
                <a:solidFill>
                  <a:srgbClr val="C00000"/>
                </a:solidFill>
                <a:latin typeface="微软雅黑" panose="020B0503020204020204" pitchFamily="34" charset="-122"/>
                <a:ea typeface="微软雅黑" panose="020B0503020204020204" pitchFamily="34" charset="-122"/>
              </a:rPr>
              <a:t>北京市教学成果一等奖</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rPr>
              <a:t>“外国语言与外国历史跨专业课程建设”获</a:t>
            </a:r>
            <a:r>
              <a:rPr lang="zh-CN" altLang="zh-CN" b="1" kern="100" dirty="0">
                <a:solidFill>
                  <a:srgbClr val="C00000"/>
                </a:solidFill>
                <a:latin typeface="微软雅黑" panose="020B0503020204020204" pitchFamily="34" charset="-122"/>
                <a:ea typeface="微软雅黑" panose="020B0503020204020204" pitchFamily="34" charset="-122"/>
              </a:rPr>
              <a:t>北京市教学成果一等奖</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rPr>
              <a:t>“中东研究复合型人才培养模式”获</a:t>
            </a:r>
            <a:r>
              <a:rPr lang="zh-CN" altLang="zh-CN" b="1" kern="100" dirty="0">
                <a:solidFill>
                  <a:srgbClr val="C00000"/>
                </a:solidFill>
                <a:latin typeface="微软雅黑" panose="020B0503020204020204" pitchFamily="34" charset="-122"/>
                <a:ea typeface="微软雅黑" panose="020B0503020204020204" pitchFamily="34" charset="-122"/>
              </a:rPr>
              <a:t>北京市教学成果二等奖</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建设</a:t>
            </a:r>
            <a:r>
              <a:rPr lang="zh-CN" altLang="en-US" b="1" kern="100" dirty="0">
                <a:solidFill>
                  <a:srgbClr val="C00000"/>
                </a:solidFill>
                <a:latin typeface="微软雅黑" panose="020B0503020204020204" pitchFamily="34" charset="-122"/>
                <a:ea typeface="微软雅黑" panose="020B0503020204020204" pitchFamily="34" charset="-122"/>
              </a:rPr>
              <a:t>“外语语音</a:t>
            </a:r>
            <a:r>
              <a:rPr lang="zh-CN" altLang="en-US"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等系列优质网络课程及线上教学资源</a:t>
            </a:r>
          </a:p>
        </p:txBody>
      </p:sp>
      <p:sp>
        <p:nvSpPr>
          <p:cNvPr id="19" name="矩形 18"/>
          <p:cNvSpPr/>
          <p:nvPr/>
        </p:nvSpPr>
        <p:spPr>
          <a:xfrm>
            <a:off x="496711" y="3704912"/>
            <a:ext cx="11300177" cy="2229897"/>
          </a:xfrm>
          <a:prstGeom prst="rect">
            <a:avLst/>
          </a:prstGeom>
          <a:noFill/>
          <a:ln w="19050" cap="flat" cmpd="sng" algn="ctr">
            <a:solidFill>
              <a:schemeClr val="tx1">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27" name="任意多边形: 形状 31"/>
          <p:cNvSpPr/>
          <p:nvPr/>
        </p:nvSpPr>
        <p:spPr>
          <a:xfrm>
            <a:off x="11079642" y="3703598"/>
            <a:ext cx="379826" cy="393840"/>
          </a:xfrm>
          <a:custGeom>
            <a:avLst/>
            <a:gdLst>
              <a:gd name="connsiteX0" fmla="*/ 0 w 540000"/>
              <a:gd name="connsiteY0" fmla="*/ 0 h 997105"/>
              <a:gd name="connsiteX1" fmla="*/ 540000 w 540000"/>
              <a:gd name="connsiteY1" fmla="*/ 0 h 997105"/>
              <a:gd name="connsiteX2" fmla="*/ 540000 w 540000"/>
              <a:gd name="connsiteY2" fmla="*/ 997105 h 997105"/>
              <a:gd name="connsiteX3" fmla="*/ 270000 w 540000"/>
              <a:gd name="connsiteY3" fmla="*/ 763105 h 997105"/>
              <a:gd name="connsiteX4" fmla="*/ 0 w 540000"/>
              <a:gd name="connsiteY4" fmla="*/ 997105 h 99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997105">
                <a:moveTo>
                  <a:pt x="0" y="0"/>
                </a:moveTo>
                <a:lnTo>
                  <a:pt x="540000" y="0"/>
                </a:lnTo>
                <a:lnTo>
                  <a:pt x="540000" y="997105"/>
                </a:lnTo>
                <a:lnTo>
                  <a:pt x="270000" y="763105"/>
                </a:lnTo>
                <a:lnTo>
                  <a:pt x="0" y="997105"/>
                </a:lnTo>
                <a:close/>
              </a:path>
            </a:pathLst>
          </a:cu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sp>
        <p:nvSpPr>
          <p:cNvPr id="28" name="矩形 27"/>
          <p:cNvSpPr/>
          <p:nvPr/>
        </p:nvSpPr>
        <p:spPr>
          <a:xfrm>
            <a:off x="496711" y="1309771"/>
            <a:ext cx="11300177" cy="2229897"/>
          </a:xfrm>
          <a:prstGeom prst="rect">
            <a:avLst/>
          </a:prstGeom>
          <a:noFill/>
          <a:ln w="19050" cap="flat" cmpd="sng" algn="ctr">
            <a:solidFill>
              <a:srgbClr val="9A353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endParaRPr>
          </a:p>
        </p:txBody>
      </p:sp>
      <p:pic>
        <p:nvPicPr>
          <p:cNvPr id="25" name="图片 2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4113" y="3965273"/>
            <a:ext cx="2646615" cy="1728903"/>
          </a:xfrm>
          <a:prstGeom prst="rect">
            <a:avLst/>
          </a:prstGeom>
        </p:spPr>
      </p:pic>
      <p:pic>
        <p:nvPicPr>
          <p:cNvPr id="26" name="图片 25"/>
          <p:cNvPicPr>
            <a:picLocks noChangeAspect="1"/>
          </p:cNvPicPr>
          <p:nvPr/>
        </p:nvPicPr>
        <p:blipFill>
          <a:blip r:embed="rId3" cstate="hqprint"/>
          <a:stretch>
            <a:fillRect/>
          </a:stretch>
        </p:blipFill>
        <p:spPr>
          <a:xfrm>
            <a:off x="694113" y="1492178"/>
            <a:ext cx="2646616" cy="1843903"/>
          </a:xfrm>
          <a:prstGeom prst="rect">
            <a:avLst/>
          </a:prstGeom>
          <a:ln w="38100">
            <a:noFill/>
            <a:prstDash val="dash"/>
          </a:ln>
        </p:spPr>
      </p:pic>
      <p:grpSp>
        <p:nvGrpSpPr>
          <p:cNvPr id="20" name="组合 19"/>
          <p:cNvGrpSpPr/>
          <p:nvPr/>
        </p:nvGrpSpPr>
        <p:grpSpPr>
          <a:xfrm>
            <a:off x="0" y="6705904"/>
            <a:ext cx="12192000" cy="150435"/>
            <a:chOff x="0" y="2714172"/>
            <a:chExt cx="3686629" cy="1429658"/>
          </a:xfrm>
        </p:grpSpPr>
        <p:sp>
          <p:nvSpPr>
            <p:cNvPr id="24" name="矩形 23"/>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2" name="矩形 31"/>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3" name="矩形 32"/>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35" name="组合 34"/>
          <p:cNvGrpSpPr/>
          <p:nvPr/>
        </p:nvGrpSpPr>
        <p:grpSpPr>
          <a:xfrm>
            <a:off x="562611" y="580509"/>
            <a:ext cx="1009408" cy="501038"/>
            <a:chOff x="680598" y="541180"/>
            <a:chExt cx="1009408" cy="501038"/>
          </a:xfrm>
        </p:grpSpPr>
        <p:sp>
          <p:nvSpPr>
            <p:cNvPr id="36" name="矩形 35"/>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38" name="矩形 37"/>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9" name="矩形 38"/>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0" name="矩形 39"/>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773" y="5679676"/>
            <a:ext cx="2636227" cy="1006873"/>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39425" y="3898947"/>
            <a:ext cx="3167894" cy="194203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微软雅黑" panose="020B0503020204020204" pitchFamily="34" charset="-122"/>
              <a:cs typeface="+mn-cs"/>
            </a:endParaRPr>
          </a:p>
        </p:txBody>
      </p:sp>
      <p:sp>
        <p:nvSpPr>
          <p:cNvPr id="52" name="矩形 51"/>
          <p:cNvSpPr/>
          <p:nvPr/>
        </p:nvSpPr>
        <p:spPr>
          <a:xfrm>
            <a:off x="4932355" y="1533382"/>
            <a:ext cx="6121523" cy="1338828"/>
          </a:xfrm>
          <a:prstGeom prst="rect">
            <a:avLst/>
          </a:prstGeom>
        </p:spPr>
        <p:txBody>
          <a:bodyPr wrap="square">
            <a:spAutoFit/>
          </a:bodyPr>
          <a:lstStyle/>
          <a:p>
            <a:pPr>
              <a:lnSpc>
                <a:spcPct val="150000"/>
              </a:lnSpc>
            </a:pPr>
            <a:r>
              <a:rPr lang="zh-CN" altLang="en-US" b="1" kern="100" dirty="0">
                <a:solidFill>
                  <a:srgbClr val="C00000"/>
                </a:solidFill>
                <a:latin typeface="微软雅黑" panose="020B0503020204020204" pitchFamily="34" charset="-122"/>
                <a:ea typeface="微软雅黑" panose="020B0503020204020204" pitchFamily="34" charset="-122"/>
              </a:rPr>
              <a:t>着力培养具有问题意识、扎实严谨的高水平研究型人才</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全国东方文学暑期学校</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全国外国语言文学研究生论坛</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全国外语教学与研究博士生论坛</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3836575" y="3409679"/>
            <a:ext cx="8164503" cy="3093154"/>
          </a:xfrm>
          <a:prstGeom prst="rect">
            <a:avLst/>
          </a:prstGeom>
        </p:spPr>
        <p:txBody>
          <a:bodyPr wrap="square">
            <a:spAutoFit/>
          </a:bodyPr>
          <a:lstStyle/>
          <a:p>
            <a:r>
              <a:rPr lang="zh-CN" altLang="en-US" b="1" kern="100" dirty="0">
                <a:solidFill>
                  <a:srgbClr val="C00000"/>
                </a:solidFill>
                <a:latin typeface="微软雅黑" panose="020B0503020204020204" pitchFamily="34" charset="-122"/>
                <a:ea typeface="微软雅黑" panose="020B0503020204020204" pitchFamily="34" charset="-122"/>
              </a:rPr>
              <a:t>不断总结与提炼外语专业教育教学改革与实践经验，引领全国外语教育事业</a:t>
            </a:r>
            <a:endParaRPr lang="en-US" altLang="zh-CN" b="1" kern="100" dirty="0">
              <a:solidFill>
                <a:srgbClr val="C00000"/>
              </a:solidFill>
              <a:latin typeface="微软雅黑" panose="020B0503020204020204" pitchFamily="34" charset="-122"/>
              <a:ea typeface="微软雅黑" panose="020B0503020204020204" pitchFamily="34" charset="-122"/>
            </a:endParaRPr>
          </a:p>
          <a:p>
            <a:pPr indent="-285750">
              <a:spcBef>
                <a:spcPts val="600"/>
              </a:spcBef>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段晴教授带领的东方语言文化教师团队入选</a:t>
            </a:r>
            <a:r>
              <a:rPr lang="zh-CN" altLang="en-US" b="1" kern="100" dirty="0">
                <a:solidFill>
                  <a:srgbClr val="C00000"/>
                </a:solidFill>
                <a:latin typeface="微软雅黑" panose="020B0503020204020204" pitchFamily="34" charset="-122"/>
                <a:ea typeface="微软雅黑" panose="020B0503020204020204" pitchFamily="34" charset="-122"/>
              </a:rPr>
              <a:t>“全国高校黄大年式教师团队”</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胡壮麟教授主编的</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语言学教程（第五版）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荣获</a:t>
            </a:r>
            <a:r>
              <a:rPr lang="zh-CN" altLang="en-US" b="1" kern="100" dirty="0">
                <a:solidFill>
                  <a:srgbClr val="C00000"/>
                </a:solidFill>
                <a:latin typeface="微软雅黑" panose="020B0503020204020204" pitchFamily="34" charset="-122"/>
                <a:ea typeface="微软雅黑" panose="020B0503020204020204" pitchFamily="34" charset="-122"/>
              </a:rPr>
              <a:t>全国优秀教材（高等教育类）一等奖</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出版教材</a:t>
            </a:r>
            <a:r>
              <a:rPr lang="en-US" altLang="zh-CN" b="1" kern="100" dirty="0">
                <a:solidFill>
                  <a:srgbClr val="C00000"/>
                </a:solidFill>
                <a:latin typeface="微软雅黑" panose="020B0503020204020204" pitchFamily="34" charset="-122"/>
                <a:ea typeface="微软雅黑" panose="020B0503020204020204" pitchFamily="34" charset="-122"/>
              </a:rPr>
              <a:t>78</a:t>
            </a:r>
            <a:r>
              <a:rPr lang="zh-CN" altLang="zh-CN" b="1" kern="100" dirty="0">
                <a:solidFill>
                  <a:srgbClr val="C00000"/>
                </a:solidFill>
                <a:latin typeface="微软雅黑" panose="020B0503020204020204" pitchFamily="34" charset="-122"/>
                <a:ea typeface="微软雅黑" panose="020B0503020204020204" pitchFamily="34" charset="-122"/>
              </a:rPr>
              <a:t>册</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承担北京大学教改项目</a:t>
            </a:r>
            <a:r>
              <a:rPr lang="en-US" altLang="zh-CN" b="1" kern="100" dirty="0">
                <a:solidFill>
                  <a:srgbClr val="C00000"/>
                </a:solidFill>
                <a:latin typeface="微软雅黑" panose="020B0503020204020204" pitchFamily="34" charset="-122"/>
                <a:ea typeface="微软雅黑" panose="020B0503020204020204" pitchFamily="34" charset="-122"/>
              </a:rPr>
              <a:t>38</a:t>
            </a:r>
            <a:r>
              <a:rPr lang="zh-CN" altLang="zh-CN" b="1" kern="100" dirty="0">
                <a:solidFill>
                  <a:srgbClr val="C00000"/>
                </a:solidFill>
                <a:latin typeface="微软雅黑" panose="020B0503020204020204" pitchFamily="34" charset="-122"/>
                <a:ea typeface="微软雅黑" panose="020B0503020204020204" pitchFamily="34" charset="-122"/>
              </a:rPr>
              <a:t>项</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en-US" altLang="zh-CN" b="1" kern="100" dirty="0">
                <a:solidFill>
                  <a:srgbClr val="C00000"/>
                </a:solidFill>
                <a:latin typeface="微软雅黑" panose="020B0503020204020204" pitchFamily="34" charset="-122"/>
                <a:ea typeface="微软雅黑" panose="020B0503020204020204" pitchFamily="34" charset="-122"/>
              </a:rPr>
              <a:t>1</a:t>
            </a:r>
            <a:r>
              <a:rPr lang="zh-CN" altLang="zh-CN" b="1" kern="100" dirty="0">
                <a:solidFill>
                  <a:srgbClr val="C00000"/>
                </a:solidFill>
                <a:latin typeface="微软雅黑" panose="020B0503020204020204" pitchFamily="34" charset="-122"/>
                <a:ea typeface="微软雅黑" panose="020B0503020204020204" pitchFamily="34" charset="-122"/>
              </a:rPr>
              <a:t>人</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获得北京市教学名师称号</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indent="-285750">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一带一路</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外国语言与文化系列公共课程”获</a:t>
            </a:r>
            <a:r>
              <a:rPr lang="zh-CN" altLang="zh-CN" b="1" kern="100" dirty="0">
                <a:solidFill>
                  <a:srgbClr val="C00000"/>
                </a:solidFill>
                <a:latin typeface="微软雅黑" panose="020B0503020204020204" pitchFamily="34" charset="-122"/>
                <a:ea typeface="微软雅黑" panose="020B0503020204020204" pitchFamily="34" charset="-122"/>
              </a:rPr>
              <a:t>北京高等学校教育教学改革立项</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多语种国际化卓越外语人才拔尖学生培养实验班项目</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入选</a:t>
            </a:r>
            <a:r>
              <a:rPr lang="zh-CN" altLang="zh-CN" b="1" kern="100" dirty="0">
                <a:solidFill>
                  <a:srgbClr val="C00000"/>
                </a:solidFill>
                <a:latin typeface="微软雅黑" panose="020B0503020204020204" pitchFamily="34" charset="-122"/>
                <a:ea typeface="微软雅黑" panose="020B0503020204020204" pitchFamily="34" charset="-122"/>
              </a:rPr>
              <a:t>教育部</a:t>
            </a:r>
            <a:r>
              <a:rPr lang="en-US" altLang="zh-CN" b="1" kern="100" dirty="0">
                <a:solidFill>
                  <a:srgbClr val="C00000"/>
                </a:solidFill>
                <a:latin typeface="微软雅黑" panose="020B0503020204020204" pitchFamily="34" charset="-122"/>
                <a:ea typeface="微软雅黑" panose="020B0503020204020204" pitchFamily="34" charset="-122"/>
              </a:rPr>
              <a:t>“</a:t>
            </a:r>
            <a:r>
              <a:rPr lang="zh-CN" altLang="zh-CN" b="1" kern="100" dirty="0">
                <a:solidFill>
                  <a:srgbClr val="C00000"/>
                </a:solidFill>
                <a:latin typeface="微软雅黑" panose="020B0503020204020204" pitchFamily="34" charset="-122"/>
                <a:ea typeface="微软雅黑" panose="020B0503020204020204" pitchFamily="34" charset="-122"/>
              </a:rPr>
              <a:t>加强公共外语教学改革实施方案</a:t>
            </a:r>
            <a:r>
              <a:rPr lang="en-US" altLang="zh-CN" b="1" kern="100" dirty="0">
                <a:solidFill>
                  <a:srgbClr val="C00000"/>
                </a:solidFill>
                <a:latin typeface="微软雅黑" panose="020B0503020204020204" pitchFamily="34" charset="-122"/>
                <a:ea typeface="微软雅黑" panose="020B0503020204020204" pitchFamily="34" charset="-122"/>
              </a:rPr>
              <a:t>”</a:t>
            </a:r>
          </a:p>
        </p:txBody>
      </p:sp>
      <p:sp>
        <p:nvSpPr>
          <p:cNvPr id="17" name="矩形 16"/>
          <p:cNvSpPr/>
          <p:nvPr/>
        </p:nvSpPr>
        <p:spPr>
          <a:xfrm>
            <a:off x="1516701" y="418812"/>
            <a:ext cx="7299004" cy="662554"/>
          </a:xfrm>
          <a:prstGeom prst="rect">
            <a:avLst/>
          </a:prstGeom>
        </p:spPr>
        <p:txBody>
          <a:bodyPr wrap="square">
            <a:spAutoFit/>
          </a:bodyPr>
          <a:lstStyle/>
          <a:p>
            <a:pPr>
              <a:lnSpc>
                <a:spcPct val="150000"/>
              </a:lnSpc>
              <a:defRPr/>
            </a:pPr>
            <a:r>
              <a:rPr lang="zh-CN" altLang="en-US" sz="2800" b="1" dirty="0">
                <a:solidFill>
                  <a:srgbClr val="8A0000"/>
                </a:solidFill>
                <a:latin typeface="微软雅黑" panose="020B0503020204020204" pitchFamily="34" charset="-122"/>
                <a:ea typeface="微软雅黑" panose="020B0503020204020204" pitchFamily="34" charset="-122"/>
              </a:rPr>
              <a:t>（一）拔尖创新人才培养</a:t>
            </a:r>
            <a:endParaRPr lang="en-US" altLang="zh-CN" sz="2800" b="1" dirty="0">
              <a:solidFill>
                <a:srgbClr val="8A0000"/>
              </a:solidFill>
              <a:latin typeface="微软雅黑" panose="020B0503020204020204" pitchFamily="34" charset="-122"/>
              <a:ea typeface="微软雅黑" panose="020B0503020204020204" pitchFamily="34" charset="-122"/>
            </a:endParaRPr>
          </a:p>
        </p:txBody>
      </p:sp>
      <p:sp>
        <p:nvSpPr>
          <p:cNvPr id="2" name="矩形 1"/>
          <p:cNvSpPr/>
          <p:nvPr/>
        </p:nvSpPr>
        <p:spPr>
          <a:xfrm>
            <a:off x="4932355" y="1142310"/>
            <a:ext cx="3890803"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以研究型人才培养为指引</a:t>
            </a:r>
          </a:p>
        </p:txBody>
      </p:sp>
      <p:sp>
        <p:nvSpPr>
          <p:cNvPr id="18" name="PA_矩形 41"/>
          <p:cNvSpPr/>
          <p:nvPr>
            <p:custDataLst>
              <p:tags r:id="rId1"/>
            </p:custDataLst>
          </p:nvPr>
        </p:nvSpPr>
        <p:spPr>
          <a:xfrm>
            <a:off x="590903" y="1414689"/>
            <a:ext cx="3184825" cy="1942030"/>
          </a:xfrm>
          <a:prstGeom prst="rect">
            <a:avLst/>
          </a:prstGeom>
          <a:ln w="57150">
            <a:gradFill flip="none" rotWithShape="1">
              <a:gsLst>
                <a:gs pos="0">
                  <a:schemeClr val="accent1">
                    <a:lumMod val="5000"/>
                    <a:lumOff val="95000"/>
                  </a:schemeClr>
                </a:gs>
                <a:gs pos="100000">
                  <a:srgbClr val="C00000"/>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186" t="18063" r="-92" b="7775"/>
          <a:stretch>
            <a:fillRect/>
          </a:stretch>
        </p:blipFill>
        <p:spPr>
          <a:xfrm>
            <a:off x="878664" y="1230132"/>
            <a:ext cx="3475378" cy="1951533"/>
          </a:xfrm>
          <a:prstGeom prst="rect">
            <a:avLst/>
          </a:prstGeom>
        </p:spPr>
      </p:pic>
      <p:grpSp>
        <p:nvGrpSpPr>
          <p:cNvPr id="19" name="组合 18"/>
          <p:cNvGrpSpPr/>
          <p:nvPr/>
        </p:nvGrpSpPr>
        <p:grpSpPr>
          <a:xfrm>
            <a:off x="0" y="6705904"/>
            <a:ext cx="12192000" cy="150435"/>
            <a:chOff x="0" y="2714172"/>
            <a:chExt cx="3686629" cy="1429658"/>
          </a:xfrm>
        </p:grpSpPr>
        <p:sp>
          <p:nvSpPr>
            <p:cNvPr id="25" name="矩形 24"/>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8" name="矩形 27"/>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9" name="矩形 28"/>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31" name="组合 30"/>
          <p:cNvGrpSpPr/>
          <p:nvPr/>
        </p:nvGrpSpPr>
        <p:grpSpPr>
          <a:xfrm>
            <a:off x="562611" y="580509"/>
            <a:ext cx="1009408" cy="501038"/>
            <a:chOff x="680598" y="541180"/>
            <a:chExt cx="1009408" cy="501038"/>
          </a:xfrm>
        </p:grpSpPr>
        <p:sp>
          <p:nvSpPr>
            <p:cNvPr id="32" name="矩形 31"/>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33" name="矩形 32"/>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4" name="矩形 33"/>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5" name="矩形 34"/>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1369064" y="245545"/>
            <a:ext cx="7299004" cy="743986"/>
          </a:xfrm>
          <a:prstGeom prst="rect">
            <a:avLst/>
          </a:prstGeom>
        </p:spPr>
        <p:txBody>
          <a:bodyPr wrap="square">
            <a:spAutoFit/>
          </a:bodyPr>
          <a:lstStyle/>
          <a:p>
            <a:pPr>
              <a:lnSpc>
                <a:spcPct val="150000"/>
              </a:lnSpc>
              <a:defRPr/>
            </a:pPr>
            <a:r>
              <a:rPr lang="zh-CN" altLang="en-US" sz="3200" b="1" dirty="0">
                <a:solidFill>
                  <a:srgbClr val="8A0000"/>
                </a:solidFill>
                <a:latin typeface="微软雅黑" panose="020B0503020204020204" pitchFamily="34" charset="-122"/>
                <a:ea typeface="微软雅黑" panose="020B0503020204020204" pitchFamily="34" charset="-122"/>
              </a:rPr>
              <a:t>（二）高素质教师队伍建设</a:t>
            </a:r>
            <a:endParaRPr lang="en-US" altLang="zh-CN" sz="3200" b="1" dirty="0">
              <a:solidFill>
                <a:srgbClr val="8A0000"/>
              </a:solidFill>
              <a:latin typeface="微软雅黑" panose="020B0503020204020204" pitchFamily="34" charset="-122"/>
              <a:ea typeface="微软雅黑" panose="020B0503020204020204" pitchFamily="34" charset="-122"/>
            </a:endParaRPr>
          </a:p>
        </p:txBody>
      </p:sp>
      <p:sp>
        <p:nvSpPr>
          <p:cNvPr id="37" name="矩形 36"/>
          <p:cNvSpPr/>
          <p:nvPr/>
        </p:nvSpPr>
        <p:spPr>
          <a:xfrm>
            <a:off x="4924298" y="1417319"/>
            <a:ext cx="7039115" cy="2246769"/>
          </a:xfrm>
          <a:prstGeom prst="rect">
            <a:avLst/>
          </a:prstGeom>
        </p:spPr>
        <p:txBody>
          <a:bodyPr wrap="square">
            <a:spAutoFit/>
          </a:bodyPr>
          <a:lstStyle/>
          <a:p>
            <a:pPr>
              <a:lnSpc>
                <a:spcPct val="150000"/>
              </a:lnSpc>
            </a:pPr>
            <a:r>
              <a:rPr lang="zh-CN" altLang="en-US" b="1" kern="100" dirty="0">
                <a:solidFill>
                  <a:srgbClr val="C00000"/>
                </a:solidFill>
                <a:latin typeface="微软雅黑" panose="020B0503020204020204" pitchFamily="34" charset="-122"/>
                <a:ea typeface="微软雅黑" panose="020B0503020204020204" pitchFamily="34" charset="-122"/>
              </a:rPr>
              <a:t>加强师德师风建设，把教师的思想政治和师德师风摆在首位</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北京市三八红旗奖章  </a:t>
            </a:r>
            <a:r>
              <a:rPr lang="en-US" altLang="zh-CN" b="1" kern="100" dirty="0">
                <a:solidFill>
                  <a:srgbClr val="C00000"/>
                </a:solidFill>
                <a:latin typeface="微软雅黑" panose="020B0503020204020204" pitchFamily="34" charset="-122"/>
                <a:ea typeface="微软雅黑" panose="020B0503020204020204" pitchFamily="34" charset="-122"/>
              </a:rPr>
              <a:t>1</a:t>
            </a:r>
            <a:r>
              <a:rPr lang="zh-CN" altLang="en-US" b="1" kern="100" dirty="0">
                <a:solidFill>
                  <a:srgbClr val="C00000"/>
                </a:solidFill>
                <a:latin typeface="微软雅黑" panose="020B0503020204020204" pitchFamily="34" charset="-122"/>
                <a:ea typeface="微软雅黑" panose="020B0503020204020204" pitchFamily="34" charset="-122"/>
              </a:rPr>
              <a:t>人 </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北京高校优秀共产党员 </a:t>
            </a:r>
            <a:r>
              <a:rPr lang="en-US" altLang="zh-CN" b="1" kern="100" dirty="0">
                <a:solidFill>
                  <a:srgbClr val="C00000"/>
                </a:solidFill>
                <a:latin typeface="微软雅黑" panose="020B0503020204020204" pitchFamily="34" charset="-122"/>
                <a:ea typeface="微软雅黑" panose="020B0503020204020204" pitchFamily="34" charset="-122"/>
              </a:rPr>
              <a:t>1</a:t>
            </a:r>
            <a:r>
              <a:rPr lang="zh-CN" altLang="en-US" b="1" kern="100" dirty="0">
                <a:solidFill>
                  <a:srgbClr val="C00000"/>
                </a:solidFill>
                <a:latin typeface="微软雅黑" panose="020B0503020204020204" pitchFamily="34" charset="-122"/>
                <a:ea typeface="微软雅黑" panose="020B0503020204020204" pitchFamily="34" charset="-122"/>
              </a:rPr>
              <a:t>人</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阿拉伯语教职工党支部</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获评全国第二批“双带头人”教师党支部书记工作室</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北京高校优秀辅导员 </a:t>
            </a:r>
            <a:r>
              <a:rPr lang="en-US" altLang="zh-CN" b="1" kern="100" dirty="0">
                <a:solidFill>
                  <a:srgbClr val="C00000"/>
                </a:solidFill>
                <a:latin typeface="微软雅黑" panose="020B0503020204020204" pitchFamily="34" charset="-122"/>
                <a:ea typeface="微软雅黑" panose="020B0503020204020204" pitchFamily="34" charset="-122"/>
              </a:rPr>
              <a:t>1</a:t>
            </a:r>
            <a:r>
              <a:rPr lang="zh-CN" altLang="en-US" b="1" kern="100" dirty="0">
                <a:solidFill>
                  <a:srgbClr val="C00000"/>
                </a:solidFill>
                <a:latin typeface="微软雅黑" panose="020B0503020204020204" pitchFamily="34" charset="-122"/>
                <a:ea typeface="微软雅黑" panose="020B0503020204020204" pitchFamily="34" charset="-122"/>
              </a:rPr>
              <a:t>人</a:t>
            </a:r>
            <a:endParaRPr lang="en-US" altLang="zh-CN" b="1" kern="100" dirty="0">
              <a:solidFill>
                <a:srgbClr val="C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901277" y="4175453"/>
            <a:ext cx="6884676" cy="2215991"/>
          </a:xfrm>
          <a:prstGeom prst="rect">
            <a:avLst/>
          </a:prstGeom>
        </p:spPr>
        <p:txBody>
          <a:bodyPr wrap="square">
            <a:spAutoFit/>
          </a:bodyPr>
          <a:lstStyle/>
          <a:p>
            <a:r>
              <a:rPr lang="zh-CN" altLang="en-US" b="1" kern="100" dirty="0">
                <a:solidFill>
                  <a:srgbClr val="C00000"/>
                </a:solidFill>
                <a:latin typeface="微软雅黑" panose="020B0503020204020204" pitchFamily="34" charset="-122"/>
                <a:ea typeface="微软雅黑" panose="020B0503020204020204" pitchFamily="34" charset="-122"/>
              </a:rPr>
              <a:t>广聚天下英才，引育并举，稳步推进人事综合改革</a:t>
            </a:r>
            <a:endParaRPr lang="en-US" altLang="zh-CN" b="1" kern="100" dirty="0">
              <a:solidFill>
                <a:srgbClr val="C00000"/>
              </a:solidFill>
              <a:latin typeface="微软雅黑" panose="020B0503020204020204" pitchFamily="34" charset="-122"/>
              <a:ea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引进</a:t>
            </a:r>
            <a:r>
              <a:rPr lang="en-US" altLang="zh-CN" b="1" kern="100" dirty="0">
                <a:solidFill>
                  <a:srgbClr val="C00000"/>
                </a:solidFill>
                <a:latin typeface="微软雅黑" panose="020B0503020204020204" pitchFamily="34" charset="-122"/>
                <a:ea typeface="微软雅黑" panose="020B0503020204020204" pitchFamily="34" charset="-122"/>
              </a:rPr>
              <a:t>26</a:t>
            </a:r>
            <a:r>
              <a:rPr lang="zh-CN" altLang="zh-CN" b="1" kern="100" dirty="0">
                <a:solidFill>
                  <a:srgbClr val="C00000"/>
                </a:solidFill>
                <a:latin typeface="微软雅黑" panose="020B0503020204020204" pitchFamily="34" charset="-122"/>
                <a:ea typeface="微软雅黑" panose="020B0503020204020204" pitchFamily="34" charset="-122"/>
              </a:rPr>
              <a:t>名</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具有国际一流教育背景、学术潜质优秀的青年学者，</a:t>
            </a:r>
            <a:r>
              <a:rPr lang="en-US" altLang="zh-CN" b="1" kern="100" dirty="0">
                <a:solidFill>
                  <a:srgbClr val="C00000"/>
                </a:solidFill>
                <a:latin typeface="微软雅黑" panose="020B0503020204020204" pitchFamily="34" charset="-122"/>
                <a:ea typeface="微软雅黑" panose="020B0503020204020204" pitchFamily="34" charset="-122"/>
              </a:rPr>
              <a:t>24</a:t>
            </a:r>
            <a:r>
              <a:rPr lang="zh-CN" altLang="zh-CN" b="1" kern="100" dirty="0">
                <a:solidFill>
                  <a:srgbClr val="C00000"/>
                </a:solidFill>
                <a:latin typeface="微软雅黑" panose="020B0503020204020204" pitchFamily="34" charset="-122"/>
                <a:ea typeface="微软雅黑" panose="020B0503020204020204" pitchFamily="34" charset="-122"/>
              </a:rPr>
              <a:t>名</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优秀博士后先后入站工作，建立起外语学科人才队伍健康发展的长效机制，使学科布局和教师队伍结构得到持续优化。</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spcBef>
                <a:spcPts val="600"/>
              </a:spcBef>
              <a:buClr>
                <a:schemeClr val="tx1"/>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现有博雅讲席教授</a:t>
            </a:r>
            <a:r>
              <a:rPr lang="en-US" altLang="zh-CN" b="1" kern="100" dirty="0">
                <a:solidFill>
                  <a:srgbClr val="C00000"/>
                </a:solidFill>
                <a:latin typeface="微软雅黑" panose="020B0503020204020204" pitchFamily="34" charset="-122"/>
                <a:ea typeface="微软雅黑" panose="020B0503020204020204" pitchFamily="34" charset="-122"/>
              </a:rPr>
              <a:t>3</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、博雅特聘教授</a:t>
            </a:r>
            <a:r>
              <a:rPr lang="en-US" altLang="zh-CN" b="1" kern="100" dirty="0">
                <a:solidFill>
                  <a:srgbClr val="C00000"/>
                </a:solidFill>
                <a:latin typeface="微软雅黑" panose="020B0503020204020204" pitchFamily="34" charset="-122"/>
                <a:ea typeface="微软雅黑" panose="020B0503020204020204" pitchFamily="34" charset="-122"/>
              </a:rPr>
              <a:t>2</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、长江特聘教授</a:t>
            </a:r>
            <a:r>
              <a:rPr lang="en-US" altLang="zh-CN" b="1" kern="100" dirty="0">
                <a:solidFill>
                  <a:srgbClr val="C00000"/>
                </a:solidFill>
                <a:latin typeface="微软雅黑" panose="020B0503020204020204" pitchFamily="34" charset="-122"/>
                <a:ea typeface="微软雅黑" panose="020B0503020204020204" pitchFamily="34" charset="-122"/>
              </a:rPr>
              <a:t>2</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、青年长江学者</a:t>
            </a:r>
            <a:r>
              <a:rPr lang="en-US" altLang="zh-CN" b="1" kern="100" dirty="0">
                <a:solidFill>
                  <a:srgbClr val="C00000"/>
                </a:solidFill>
                <a:latin typeface="微软雅黑" panose="020B0503020204020204" pitchFamily="34" charset="-122"/>
                <a:ea typeface="微软雅黑" panose="020B0503020204020204" pitchFamily="34" charset="-122"/>
              </a:rPr>
              <a:t>3</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、百千万人才工程国家级人选</a:t>
            </a:r>
            <a:r>
              <a:rPr lang="en-US" altLang="zh-CN" b="1" kern="100" dirty="0">
                <a:solidFill>
                  <a:srgbClr val="C00000"/>
                </a:solidFill>
                <a:latin typeface="微软雅黑" panose="020B0503020204020204" pitchFamily="34" charset="-122"/>
                <a:ea typeface="微软雅黑" panose="020B0503020204020204" pitchFamily="34" charset="-122"/>
              </a:rPr>
              <a:t>2</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、跨世纪人才</a:t>
            </a:r>
            <a:r>
              <a:rPr lang="en-US" altLang="zh-CN" b="1" kern="100" dirty="0">
                <a:solidFill>
                  <a:srgbClr val="C00000"/>
                </a:solidFill>
                <a:latin typeface="微软雅黑" panose="020B0503020204020204" pitchFamily="34" charset="-122"/>
                <a:ea typeface="微软雅黑" panose="020B0503020204020204" pitchFamily="34" charset="-122"/>
              </a:rPr>
              <a:t>3</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、新世纪人才</a:t>
            </a:r>
            <a:r>
              <a:rPr lang="en-US" altLang="zh-CN" b="1" kern="100" dirty="0">
                <a:solidFill>
                  <a:srgbClr val="C00000"/>
                </a:solidFill>
                <a:latin typeface="微软雅黑" panose="020B0503020204020204" pitchFamily="34" charset="-122"/>
                <a:ea typeface="微软雅黑" panose="020B0503020204020204" pitchFamily="34" charset="-122"/>
              </a:rPr>
              <a:t>7</a:t>
            </a:r>
            <a:r>
              <a:rPr lang="zh-CN" altLang="en-US" b="1" kern="100" dirty="0">
                <a:solidFill>
                  <a:srgbClr val="C00000"/>
                </a:solidFill>
                <a:latin typeface="微软雅黑" panose="020B0503020204020204" pitchFamily="34" charset="-122"/>
                <a:ea typeface="微软雅黑" panose="020B0503020204020204" pitchFamily="34" charset="-122"/>
              </a:rPr>
              <a:t>人</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277" y="1246788"/>
            <a:ext cx="3624849" cy="2414150"/>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953" y="3949522"/>
            <a:ext cx="3767097" cy="2431736"/>
          </a:xfrm>
          <a:prstGeom prst="rect">
            <a:avLst/>
          </a:prstGeom>
          <a:ln>
            <a:noFill/>
          </a:ln>
          <a:effectLst>
            <a:outerShdw blurRad="292100" dist="139700" dir="2700000" algn="tl" rotWithShape="0">
              <a:srgbClr val="333333">
                <a:alpha val="65000"/>
              </a:srgbClr>
            </a:outerShdw>
          </a:effectLst>
        </p:spPr>
      </p:pic>
      <p:grpSp>
        <p:nvGrpSpPr>
          <p:cNvPr id="15" name="组合 14"/>
          <p:cNvGrpSpPr/>
          <p:nvPr/>
        </p:nvGrpSpPr>
        <p:grpSpPr>
          <a:xfrm>
            <a:off x="0" y="6705904"/>
            <a:ext cx="12192000" cy="150435"/>
            <a:chOff x="0" y="2714172"/>
            <a:chExt cx="3686629" cy="1429658"/>
          </a:xfrm>
        </p:grpSpPr>
        <p:sp>
          <p:nvSpPr>
            <p:cNvPr id="16" name="矩形 15"/>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0" name="矩形 19"/>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26" name="组合 25"/>
          <p:cNvGrpSpPr/>
          <p:nvPr/>
        </p:nvGrpSpPr>
        <p:grpSpPr>
          <a:xfrm>
            <a:off x="562611" y="466209"/>
            <a:ext cx="1009408" cy="501038"/>
            <a:chOff x="680598" y="541180"/>
            <a:chExt cx="1009408" cy="501038"/>
          </a:xfrm>
        </p:grpSpPr>
        <p:sp>
          <p:nvSpPr>
            <p:cNvPr id="27" name="矩形 26"/>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28" name="矩形 27"/>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9" name="矩形 28"/>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0" name="矩形 29"/>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1417446" y="371472"/>
            <a:ext cx="7299004" cy="743986"/>
          </a:xfrm>
          <a:prstGeom prst="rect">
            <a:avLst/>
          </a:prstGeom>
        </p:spPr>
        <p:txBody>
          <a:bodyPr wrap="square">
            <a:spAutoFit/>
          </a:bodyPr>
          <a:lstStyle/>
          <a:p>
            <a:pPr>
              <a:lnSpc>
                <a:spcPct val="150000"/>
              </a:lnSpc>
              <a:defRPr/>
            </a:pPr>
            <a:r>
              <a:rPr lang="zh-CN" altLang="en-US" sz="3200" b="1" dirty="0">
                <a:solidFill>
                  <a:srgbClr val="8A0000"/>
                </a:solidFill>
                <a:latin typeface="微软雅黑" panose="020B0503020204020204" pitchFamily="34" charset="-122"/>
                <a:ea typeface="微软雅黑" panose="020B0503020204020204" pitchFamily="34" charset="-122"/>
              </a:rPr>
              <a:t>（三）科学研究和服务国家战略</a:t>
            </a:r>
            <a:endParaRPr lang="en-US" altLang="zh-CN" sz="3200" b="1" dirty="0">
              <a:solidFill>
                <a:srgbClr val="8A0000"/>
              </a:solidFill>
              <a:latin typeface="微软雅黑" panose="020B0503020204020204" pitchFamily="34" charset="-122"/>
              <a:ea typeface="微软雅黑" panose="020B0503020204020204" pitchFamily="34" charset="-122"/>
            </a:endParaRPr>
          </a:p>
        </p:txBody>
      </p:sp>
      <p:sp>
        <p:nvSpPr>
          <p:cNvPr id="2" name="矩形 1"/>
          <p:cNvSpPr/>
          <p:nvPr/>
        </p:nvSpPr>
        <p:spPr>
          <a:xfrm>
            <a:off x="751696" y="1220615"/>
            <a:ext cx="5867108" cy="1705403"/>
          </a:xfrm>
          <a:prstGeom prst="rect">
            <a:avLst/>
          </a:prstGeom>
        </p:spPr>
        <p:txBody>
          <a:bodyPr wrap="square">
            <a:spAutoFit/>
          </a:bodyPr>
          <a:lstStyle/>
          <a:p>
            <a:pPr>
              <a:lnSpc>
                <a:spcPct val="150000"/>
              </a:lnSpc>
            </a:pPr>
            <a:r>
              <a:rPr lang="zh-CN" altLang="en-US" b="1" kern="100" dirty="0">
                <a:solidFill>
                  <a:srgbClr val="C00000"/>
                </a:solidFill>
                <a:latin typeface="微软雅黑" panose="020B0503020204020204" pitchFamily="34" charset="-122"/>
                <a:ea typeface="微软雅黑" panose="020B0503020204020204" pitchFamily="34" charset="-122"/>
              </a:rPr>
              <a:t>学术研究成果丰硕</a:t>
            </a:r>
            <a:endParaRPr lang="en-US" altLang="zh-CN" b="1" kern="100"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发表具有国际理论前瞻性、关注时代命题的</a:t>
            </a:r>
            <a:r>
              <a:rPr lang="zh-CN" altLang="zh-CN" b="1" kern="100" dirty="0">
                <a:solidFill>
                  <a:srgbClr val="C00000"/>
                </a:solidFill>
                <a:latin typeface="微软雅黑" panose="020B0503020204020204" pitchFamily="34" charset="-122"/>
                <a:ea typeface="微软雅黑" panose="020B0503020204020204" pitchFamily="34" charset="-122"/>
              </a:rPr>
              <a:t>论文</a:t>
            </a:r>
            <a:r>
              <a:rPr lang="en-US" altLang="zh-CN" b="1" kern="100" dirty="0">
                <a:solidFill>
                  <a:srgbClr val="C00000"/>
                </a:solidFill>
                <a:latin typeface="微软雅黑" panose="020B0503020204020204" pitchFamily="34" charset="-122"/>
                <a:ea typeface="微软雅黑" panose="020B0503020204020204" pitchFamily="34" charset="-122"/>
              </a:rPr>
              <a:t>1078</a:t>
            </a:r>
            <a:r>
              <a:rPr lang="zh-CN" altLang="zh-CN" b="1" kern="100" dirty="0">
                <a:solidFill>
                  <a:srgbClr val="C00000"/>
                </a:solidFill>
                <a:latin typeface="微软雅黑" panose="020B0503020204020204" pitchFamily="34" charset="-122"/>
                <a:ea typeface="微软雅黑" panose="020B0503020204020204" pitchFamily="34" charset="-122"/>
              </a:rPr>
              <a:t>篇</a:t>
            </a:r>
            <a:endParaRPr lang="en-US" altLang="zh-CN" b="1" kern="100"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出版对人类文明成果存续至关重要、体现学贯中外深厚积淀的研究</a:t>
            </a:r>
            <a:r>
              <a:rPr lang="zh-CN" altLang="zh-CN" b="1" kern="100" dirty="0">
                <a:solidFill>
                  <a:srgbClr val="C00000"/>
                </a:solidFill>
                <a:latin typeface="微软雅黑" panose="020B0503020204020204" pitchFamily="34" charset="-122"/>
                <a:ea typeface="微软雅黑" panose="020B0503020204020204" pitchFamily="34" charset="-122"/>
              </a:rPr>
              <a:t>成果</a:t>
            </a:r>
            <a:r>
              <a:rPr lang="en-US" altLang="zh-CN" b="1" kern="100" dirty="0">
                <a:solidFill>
                  <a:srgbClr val="C00000"/>
                </a:solidFill>
                <a:latin typeface="微软雅黑" panose="020B0503020204020204" pitchFamily="34" charset="-122"/>
                <a:ea typeface="微软雅黑" panose="020B0503020204020204" pitchFamily="34" charset="-122"/>
              </a:rPr>
              <a:t>60</a:t>
            </a:r>
            <a:r>
              <a:rPr lang="zh-CN" altLang="zh-CN" b="1" kern="100" dirty="0">
                <a:solidFill>
                  <a:srgbClr val="C00000"/>
                </a:solidFill>
                <a:latin typeface="微软雅黑" panose="020B0503020204020204" pitchFamily="34" charset="-122"/>
                <a:ea typeface="微软雅黑" panose="020B0503020204020204" pitchFamily="34" charset="-122"/>
              </a:rPr>
              <a:t>余部</a:t>
            </a:r>
            <a:endParaRPr lang="en-US" altLang="zh-CN" b="1" kern="100"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751696" y="3312867"/>
            <a:ext cx="6332328" cy="2740558"/>
          </a:xfrm>
          <a:prstGeom prst="rect">
            <a:avLst/>
          </a:prstGeom>
          <a:solidFill>
            <a:srgbClr val="C00000"/>
          </a:solidFill>
        </p:spPr>
        <p:txBody>
          <a:bodyPr wrap="square">
            <a:spAutoFit/>
          </a:bodyPr>
          <a:lstStyle/>
          <a:p>
            <a:pPr>
              <a:lnSpc>
                <a:spcPct val="114000"/>
              </a:lnSpc>
              <a:spcBef>
                <a:spcPts val="600"/>
              </a:spcBef>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年来，本学科获得省部级以上立项</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65</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冷门绝学项目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项、中华外译项目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项、国社科重大项目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在研省部级以上项目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106</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项，其中：</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国家级</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项、中华外译项目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项、国社科重大项目</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获得省部级以上科研奖</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项，其中：</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教育部</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项、北京市一等奖</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项、国家哲社文库</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项</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4000"/>
              </a:lnSpc>
              <a:spcBef>
                <a:spcPts val="600"/>
              </a:spcBef>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发表论文</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1600</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余篇，出版专著、译著、教材</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300</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余部</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图片 26"/>
          <p:cNvPicPr>
            <a:picLocks noChangeAspect="1"/>
          </p:cNvPicPr>
          <p:nvPr/>
        </p:nvPicPr>
        <p:blipFill rotWithShape="1">
          <a:blip r:embed="rId2" cstate="hqprint"/>
          <a:srcRect t="16811"/>
          <a:stretch>
            <a:fillRect/>
          </a:stretch>
        </p:blipFill>
        <p:spPr>
          <a:xfrm>
            <a:off x="7701534" y="2467336"/>
            <a:ext cx="3702376" cy="2053320"/>
          </a:xfrm>
          <a:prstGeom prst="rect">
            <a:avLst/>
          </a:prstGeom>
        </p:spPr>
      </p:pic>
      <p:grpSp>
        <p:nvGrpSpPr>
          <p:cNvPr id="15" name="组合 14"/>
          <p:cNvGrpSpPr/>
          <p:nvPr/>
        </p:nvGrpSpPr>
        <p:grpSpPr>
          <a:xfrm>
            <a:off x="0" y="6705904"/>
            <a:ext cx="12192000" cy="150435"/>
            <a:chOff x="0" y="2714172"/>
            <a:chExt cx="3686629" cy="1429658"/>
          </a:xfrm>
        </p:grpSpPr>
        <p:sp>
          <p:nvSpPr>
            <p:cNvPr id="16" name="矩形 15"/>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9" name="矩形 18"/>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0" name="矩形 19"/>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25" name="组合 24"/>
          <p:cNvGrpSpPr/>
          <p:nvPr/>
        </p:nvGrpSpPr>
        <p:grpSpPr>
          <a:xfrm>
            <a:off x="562611" y="580509"/>
            <a:ext cx="1009408" cy="501038"/>
            <a:chOff x="680598" y="541180"/>
            <a:chExt cx="1009408" cy="501038"/>
          </a:xfrm>
        </p:grpSpPr>
        <p:sp>
          <p:nvSpPr>
            <p:cNvPr id="26" name="矩形 25"/>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28" name="矩形 27"/>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9" name="矩形 28"/>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0" name="矩形 29"/>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1434264" y="223526"/>
            <a:ext cx="7299004" cy="743986"/>
          </a:xfrm>
          <a:prstGeom prst="rect">
            <a:avLst/>
          </a:prstGeom>
        </p:spPr>
        <p:txBody>
          <a:bodyPr wrap="square">
            <a:spAutoFit/>
          </a:bodyPr>
          <a:lstStyle/>
          <a:p>
            <a:pPr>
              <a:lnSpc>
                <a:spcPct val="150000"/>
              </a:lnSpc>
              <a:defRPr/>
            </a:pPr>
            <a:r>
              <a:rPr lang="zh-CN" altLang="en-US" sz="3200" b="1" dirty="0">
                <a:solidFill>
                  <a:srgbClr val="8A0000"/>
                </a:solidFill>
                <a:latin typeface="微软雅黑" panose="020B0503020204020204" pitchFamily="34" charset="-122"/>
                <a:ea typeface="微软雅黑" panose="020B0503020204020204" pitchFamily="34" charset="-122"/>
              </a:rPr>
              <a:t>（四）传承创新优秀文化 </a:t>
            </a:r>
            <a:endParaRPr lang="en-US" altLang="zh-CN" sz="3200" b="1" dirty="0">
              <a:solidFill>
                <a:srgbClr val="8A0000"/>
              </a:solidFill>
              <a:latin typeface="微软雅黑" panose="020B0503020204020204" pitchFamily="34" charset="-122"/>
              <a:ea typeface="微软雅黑" panose="020B0503020204020204" pitchFamily="34" charset="-122"/>
            </a:endParaRPr>
          </a:p>
        </p:txBody>
      </p:sp>
      <p:sp>
        <p:nvSpPr>
          <p:cNvPr id="2" name="矩形 1"/>
          <p:cNvSpPr/>
          <p:nvPr/>
        </p:nvSpPr>
        <p:spPr>
          <a:xfrm>
            <a:off x="165100" y="1709070"/>
            <a:ext cx="3890783" cy="1963102"/>
          </a:xfrm>
          <a:prstGeom prst="rect">
            <a:avLst/>
          </a:prstGeom>
        </p:spPr>
        <p:txBody>
          <a:bodyPr wrap="square">
            <a:spAutoFit/>
          </a:bodyPr>
          <a:lstStyle/>
          <a:p>
            <a:pPr marL="285750" indent="-285750" algn="just">
              <a:lnSpc>
                <a:spcPct val="114000"/>
              </a:lnSpc>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收集、翻译并出版</a:t>
            </a:r>
            <a:r>
              <a:rPr lang="zh-CN" altLang="zh-CN" b="1" kern="100" dirty="0">
                <a:solidFill>
                  <a:srgbClr val="C00000"/>
                </a:solidFill>
                <a:latin typeface="微软雅黑" panose="020B0503020204020204" pitchFamily="34" charset="-122"/>
                <a:ea typeface="微软雅黑" panose="020B0503020204020204" pitchFamily="34" charset="-122"/>
              </a:rPr>
              <a:t>《“一带一路”沿线国家经典诗歌文库》</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，文库第一辑涉及</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17</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个国家、</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22</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卷诗集，入选国家</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十三五</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规划的出版补充项目和</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2020</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年度国家出版基金资助名录</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165100" y="3737740"/>
            <a:ext cx="3989894" cy="2278894"/>
          </a:xfrm>
          <a:prstGeom prst="rect">
            <a:avLst/>
          </a:prstGeom>
        </p:spPr>
        <p:txBody>
          <a:bodyPr wrap="square">
            <a:spAutoFit/>
          </a:bodyPr>
          <a:lstStyle/>
          <a:p>
            <a:pPr marL="285750" indent="-285750">
              <a:lnSpc>
                <a:spcPct val="114000"/>
              </a:lnSpc>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翻译出版《乌合之众》等具有理论前沿性和真正反映各国历史文化的经典著作</a:t>
            </a:r>
            <a:r>
              <a:rPr lang="en-US" altLang="zh-CN" b="1" kern="100" dirty="0">
                <a:solidFill>
                  <a:srgbClr val="C00000"/>
                </a:solidFill>
                <a:latin typeface="微软雅黑" panose="020B0503020204020204" pitchFamily="34" charset="-122"/>
                <a:ea typeface="微软雅黑" panose="020B0503020204020204" pitchFamily="34" charset="-122"/>
              </a:rPr>
              <a:t>121</a:t>
            </a:r>
            <a:r>
              <a:rPr lang="zh-CN" altLang="zh-CN" b="1" kern="100" dirty="0">
                <a:solidFill>
                  <a:srgbClr val="C00000"/>
                </a:solidFill>
                <a:latin typeface="微软雅黑" panose="020B0503020204020204" pitchFamily="34" charset="-122"/>
                <a:ea typeface="微软雅黑" panose="020B0503020204020204" pitchFamily="34" charset="-122"/>
              </a:rPr>
              <a:t>部</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，其中《百年孤独》再版</a:t>
            </a:r>
            <a:r>
              <a:rPr lang="en-US" altLang="zh-CN" b="1" kern="100" dirty="0">
                <a:solidFill>
                  <a:srgbClr val="C00000"/>
                </a:solidFill>
                <a:latin typeface="微软雅黑" panose="020B0503020204020204" pitchFamily="34" charset="-122"/>
                <a:ea typeface="微软雅黑" panose="020B0503020204020204" pitchFamily="34" charset="-122"/>
              </a:rPr>
              <a:t>86</a:t>
            </a:r>
            <a:r>
              <a:rPr lang="zh-CN" altLang="zh-CN" b="1" kern="100" dirty="0">
                <a:solidFill>
                  <a:srgbClr val="C00000"/>
                </a:solidFill>
                <a:latin typeface="微软雅黑" panose="020B0503020204020204" pitchFamily="34" charset="-122"/>
                <a:ea typeface="微软雅黑" panose="020B0503020204020204" pitchFamily="34" charset="-122"/>
              </a:rPr>
              <a:t>次</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，总发行量</a:t>
            </a:r>
            <a:r>
              <a:rPr lang="en-US" altLang="zh-CN" b="1" kern="100" dirty="0">
                <a:solidFill>
                  <a:srgbClr val="C00000"/>
                </a:solidFill>
                <a:latin typeface="微软雅黑" panose="020B0503020204020204" pitchFamily="34" charset="-122"/>
                <a:ea typeface="微软雅黑" panose="020B0503020204020204" pitchFamily="34" charset="-122"/>
              </a:rPr>
              <a:t>800</a:t>
            </a:r>
            <a:r>
              <a:rPr lang="zh-CN" altLang="zh-CN" b="1" kern="100" dirty="0">
                <a:solidFill>
                  <a:srgbClr val="C00000"/>
                </a:solidFill>
                <a:latin typeface="微软雅黑" panose="020B0503020204020204" pitchFamily="34" charset="-122"/>
                <a:ea typeface="微软雅黑" panose="020B0503020204020204" pitchFamily="34" charset="-122"/>
              </a:rPr>
              <a:t>多万册</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kern="100" dirty="0">
                <a:solidFill>
                  <a:srgbClr val="C00000"/>
                </a:solidFill>
                <a:latin typeface="微软雅黑" panose="020B0503020204020204" pitchFamily="34" charset="-122"/>
                <a:ea typeface="微软雅黑" panose="020B0503020204020204" pitchFamily="34" charset="-122"/>
              </a:rPr>
              <a:t>30</a:t>
            </a:r>
            <a:r>
              <a:rPr lang="zh-CN" altLang="zh-CN" b="1" kern="100" dirty="0">
                <a:solidFill>
                  <a:srgbClr val="C00000"/>
                </a:solidFill>
                <a:latin typeface="微软雅黑" panose="020B0503020204020204" pitchFamily="34" charset="-122"/>
                <a:ea typeface="微软雅黑" panose="020B0503020204020204" pitchFamily="34" charset="-122"/>
              </a:rPr>
              <a:t>余位教师</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获得过资深翻译家称号，多位教师因翻译推广优秀中外文化作品而获得国内外的高度评价</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8206768" y="1906296"/>
            <a:ext cx="3716457" cy="1963102"/>
          </a:xfrm>
          <a:prstGeom prst="rect">
            <a:avLst/>
          </a:prstGeom>
        </p:spPr>
        <p:txBody>
          <a:bodyPr wrap="square">
            <a:spAutoFit/>
          </a:bodyPr>
          <a:lstStyle/>
          <a:p>
            <a:pPr marL="285750" indent="-285750" algn="just">
              <a:lnSpc>
                <a:spcPct val="114000"/>
              </a:lnSpc>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《新中国</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60</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年外国文学研究》《东方文化集成丛书》《北大欧美文学研究丛书》等系列研究成果具有</a:t>
            </a:r>
            <a:r>
              <a:rPr lang="zh-CN" altLang="zh-CN" b="1" kern="100" dirty="0">
                <a:solidFill>
                  <a:srgbClr val="C00000"/>
                </a:solidFill>
                <a:latin typeface="微软雅黑" panose="020B0503020204020204" pitchFamily="34" charset="-122"/>
                <a:ea typeface="微软雅黑" panose="020B0503020204020204" pitchFamily="34" charset="-122"/>
              </a:rPr>
              <a:t>填补中外文化交流和学术研究空白</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的重要意义</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《东方文化集成》已累计</a:t>
            </a:r>
            <a:r>
              <a:rPr lang="en-US" altLang="zh-CN" b="1" kern="100" dirty="0">
                <a:solidFill>
                  <a:srgbClr val="C00000"/>
                </a:solidFill>
                <a:latin typeface="微软雅黑" panose="020B0503020204020204" pitchFamily="34" charset="-122"/>
                <a:ea typeface="微软雅黑" panose="020B0503020204020204" pitchFamily="34" charset="-122"/>
              </a:rPr>
              <a:t>143</a:t>
            </a:r>
            <a:r>
              <a:rPr lang="zh-CN" altLang="zh-CN" b="1" kern="100" dirty="0">
                <a:solidFill>
                  <a:srgbClr val="C00000"/>
                </a:solidFill>
                <a:latin typeface="微软雅黑" panose="020B0503020204020204" pitchFamily="34" charset="-122"/>
                <a:ea typeface="微软雅黑" panose="020B0503020204020204" pitchFamily="34" charset="-122"/>
              </a:rPr>
              <a:t>种</a:t>
            </a:r>
            <a:r>
              <a:rPr lang="en-US" altLang="zh-CN" b="1" kern="100" dirty="0">
                <a:solidFill>
                  <a:srgbClr val="C00000"/>
                </a:solidFill>
                <a:latin typeface="微软雅黑" panose="020B0503020204020204" pitchFamily="34" charset="-122"/>
                <a:ea typeface="微软雅黑" panose="020B0503020204020204" pitchFamily="34" charset="-122"/>
              </a:rPr>
              <a:t>176</a:t>
            </a:r>
            <a:r>
              <a:rPr lang="zh-CN" altLang="zh-CN" b="1" kern="100" dirty="0">
                <a:solidFill>
                  <a:srgbClr val="C00000"/>
                </a:solidFill>
                <a:latin typeface="微软雅黑" panose="020B0503020204020204" pitchFamily="34" charset="-122"/>
                <a:ea typeface="微软雅黑" panose="020B0503020204020204" pitchFamily="34" charset="-122"/>
              </a:rPr>
              <a:t>册</a:t>
            </a:r>
            <a:endParaRPr lang="en-US" altLang="zh-CN" b="1" kern="100"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8206769" y="4158752"/>
            <a:ext cx="3744167" cy="1963102"/>
          </a:xfrm>
          <a:prstGeom prst="rect">
            <a:avLst/>
          </a:prstGeom>
        </p:spPr>
        <p:txBody>
          <a:bodyPr wrap="square">
            <a:spAutoFit/>
          </a:bodyPr>
          <a:lstStyle/>
          <a:p>
            <a:pPr marL="285750" indent="-285750" algn="just">
              <a:lnSpc>
                <a:spcPct val="114000"/>
              </a:lnSpc>
              <a:buFont typeface="Wingdings" panose="05000000000000000000" pitchFamily="2" charset="2"/>
              <a:buChar char="n"/>
            </a:pP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出版“新丝路·语言” “新丝路·</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文化</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”“北大东方文学研究丛书”</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北大外国语言学研究丛书</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等</a:t>
            </a:r>
            <a:r>
              <a:rPr lang="zh-CN" altLang="zh-CN" b="1" kern="100" dirty="0">
                <a:solidFill>
                  <a:srgbClr val="C00000"/>
                </a:solidFill>
                <a:latin typeface="微软雅黑" panose="020B0503020204020204" pitchFamily="34" charset="-122"/>
                <a:ea typeface="微软雅黑" panose="020B0503020204020204" pitchFamily="34" charset="-122"/>
              </a:rPr>
              <a:t>系列教学和研究丛书</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，有力推动我国学界对优秀传统文化和学术前沿问题的深入研究</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339425" y="1172941"/>
            <a:ext cx="2646878"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直接服务一带一路</a:t>
            </a:r>
          </a:p>
        </p:txBody>
      </p:sp>
      <p:sp>
        <p:nvSpPr>
          <p:cNvPr id="7" name="矩形 6"/>
          <p:cNvSpPr/>
          <p:nvPr/>
        </p:nvSpPr>
        <p:spPr>
          <a:xfrm>
            <a:off x="8268235" y="1304793"/>
            <a:ext cx="2646878"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促进中外文明互鉴</a:t>
            </a:r>
          </a:p>
        </p:txBody>
      </p:sp>
      <p:pic>
        <p:nvPicPr>
          <p:cNvPr id="24" name="图片 2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31166" y="1327474"/>
            <a:ext cx="3716458" cy="2481188"/>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166" y="4041649"/>
            <a:ext cx="3744167" cy="2062792"/>
          </a:xfrm>
          <a:prstGeom prst="rect">
            <a:avLst/>
          </a:prstGeom>
        </p:spPr>
      </p:pic>
      <p:grpSp>
        <p:nvGrpSpPr>
          <p:cNvPr id="25" name="组合 24"/>
          <p:cNvGrpSpPr/>
          <p:nvPr/>
        </p:nvGrpSpPr>
        <p:grpSpPr>
          <a:xfrm>
            <a:off x="0" y="6705904"/>
            <a:ext cx="12192000" cy="150435"/>
            <a:chOff x="0" y="2714172"/>
            <a:chExt cx="3686629" cy="1429658"/>
          </a:xfrm>
        </p:grpSpPr>
        <p:sp>
          <p:nvSpPr>
            <p:cNvPr id="26" name="矩形 25"/>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29" name="矩形 28"/>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0" name="矩形 29"/>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33" name="组合 32"/>
          <p:cNvGrpSpPr/>
          <p:nvPr/>
        </p:nvGrpSpPr>
        <p:grpSpPr>
          <a:xfrm>
            <a:off x="562611" y="409059"/>
            <a:ext cx="1009408" cy="501038"/>
            <a:chOff x="680598" y="541180"/>
            <a:chExt cx="1009408" cy="501038"/>
          </a:xfrm>
        </p:grpSpPr>
        <p:sp>
          <p:nvSpPr>
            <p:cNvPr id="34" name="矩形 33"/>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35" name="矩形 34"/>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6" name="矩形 35"/>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7" name="矩形 36"/>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8856" y="1117897"/>
            <a:ext cx="4025636" cy="2616774"/>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66" y="1114497"/>
            <a:ext cx="4025636" cy="2682080"/>
          </a:xfrm>
          <a:prstGeom prst="rect">
            <a:avLst/>
          </a:prstGeom>
          <a:ln>
            <a:noFill/>
          </a:ln>
          <a:effectLst>
            <a:outerShdw blurRad="292100" dist="139700" dir="2700000" algn="tl" rotWithShape="0">
              <a:srgbClr val="333333">
                <a:alpha val="65000"/>
              </a:srgbClr>
            </a:outerShdw>
          </a:effectLst>
        </p:spPr>
      </p:pic>
      <p:sp>
        <p:nvSpPr>
          <p:cNvPr id="84" name="矩形 83"/>
          <p:cNvSpPr/>
          <p:nvPr/>
        </p:nvSpPr>
        <p:spPr>
          <a:xfrm>
            <a:off x="1456113" y="160821"/>
            <a:ext cx="7299004" cy="830997"/>
          </a:xfrm>
          <a:prstGeom prst="rect">
            <a:avLst/>
          </a:prstGeom>
        </p:spPr>
        <p:txBody>
          <a:bodyPr wrap="square">
            <a:spAutoFit/>
          </a:bodyPr>
          <a:lstStyle/>
          <a:p>
            <a:pPr>
              <a:lnSpc>
                <a:spcPct val="150000"/>
              </a:lnSpc>
              <a:defRPr/>
            </a:pPr>
            <a:r>
              <a:rPr lang="zh-CN" altLang="en-US" sz="3200" b="1" dirty="0">
                <a:solidFill>
                  <a:srgbClr val="8A0000"/>
                </a:solidFill>
                <a:latin typeface="微软雅黑" panose="020B0503020204020204" pitchFamily="34" charset="-122"/>
                <a:ea typeface="微软雅黑" panose="020B0503020204020204" pitchFamily="34" charset="-122"/>
              </a:rPr>
              <a:t>（五）国际合作交流</a:t>
            </a:r>
            <a:endParaRPr lang="en-US" altLang="zh-CN" sz="3200" b="1" dirty="0">
              <a:solidFill>
                <a:srgbClr val="8A0000"/>
              </a:solidFill>
              <a:latin typeface="微软雅黑" panose="020B0503020204020204" pitchFamily="34" charset="-122"/>
              <a:ea typeface="微软雅黑" panose="020B0503020204020204" pitchFamily="34" charset="-122"/>
            </a:endParaRPr>
          </a:p>
        </p:txBody>
      </p:sp>
      <p:sp>
        <p:nvSpPr>
          <p:cNvPr id="37" name="矩形 36"/>
          <p:cNvSpPr/>
          <p:nvPr/>
        </p:nvSpPr>
        <p:spPr>
          <a:xfrm>
            <a:off x="81841" y="3882202"/>
            <a:ext cx="4891941" cy="418191"/>
          </a:xfrm>
          <a:prstGeom prst="rect">
            <a:avLst/>
          </a:prstGeom>
        </p:spPr>
        <p:txBody>
          <a:bodyPr wrap="square">
            <a:spAutoFit/>
          </a:bodyPr>
          <a:lstStyle/>
          <a:p>
            <a:pPr>
              <a:lnSpc>
                <a:spcPct val="150000"/>
              </a:lnSpc>
            </a:pPr>
            <a:r>
              <a:rPr lang="zh-CN" altLang="en-US" sz="1600" b="1" kern="100" dirty="0">
                <a:solidFill>
                  <a:srgbClr val="C00000"/>
                </a:solidFill>
                <a:latin typeface="微软雅黑" panose="020B0503020204020204" pitchFamily="34" charset="-122"/>
                <a:ea typeface="微软雅黑" panose="020B0503020204020204" pitchFamily="34" charset="-122"/>
              </a:rPr>
              <a:t>开展高端学术交流活动，促进多元文明交融</a:t>
            </a:r>
          </a:p>
        </p:txBody>
      </p:sp>
      <p:sp>
        <p:nvSpPr>
          <p:cNvPr id="3" name="矩形 2"/>
          <p:cNvSpPr/>
          <p:nvPr/>
        </p:nvSpPr>
        <p:spPr>
          <a:xfrm>
            <a:off x="-224033" y="4426735"/>
            <a:ext cx="5171234" cy="1015663"/>
          </a:xfrm>
          <a:prstGeom prst="rect">
            <a:avLst/>
          </a:prstGeom>
        </p:spPr>
        <p:txBody>
          <a:bodyPr wrap="square">
            <a:spAutoFit/>
          </a:bodyPr>
          <a:lstStyle/>
          <a:p>
            <a:pPr indent="304800" algn="just">
              <a:spcAft>
                <a:spcPts val="0"/>
              </a:spcAft>
            </a:pPr>
            <a:r>
              <a:rPr lang="zh-CN" altLang="en-US" sz="1400" kern="100" spc="-100" dirty="0">
                <a:latin typeface="微软雅黑" panose="020B0503020204020204" pitchFamily="34" charset="-122"/>
                <a:ea typeface="微软雅黑" panose="020B0503020204020204" pitchFamily="34" charset="-122"/>
                <a:cs typeface="微软雅黑" panose="020B0503020204020204" pitchFamily="34" charset="-122"/>
              </a:rPr>
              <a:t>与世界一流高校及研究机构开展学术互动</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pPr indent="304800" algn="just">
              <a:spcAft>
                <a:spcPts val="0"/>
              </a:spcAft>
            </a:pPr>
            <a:r>
              <a:rPr lang="zh-CN" altLang="en-US" sz="1400" kern="100" spc="-100" dirty="0">
                <a:latin typeface="微软雅黑" panose="020B0503020204020204" pitchFamily="34" charset="-122"/>
                <a:ea typeface="微软雅黑" panose="020B0503020204020204" pitchFamily="34" charset="-122"/>
                <a:cs typeface="微软雅黑" panose="020B0503020204020204" pitchFamily="34" charset="-122"/>
              </a:rPr>
              <a:t>加强与“一带一路”沿线国家科研合作</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pPr indent="304800" algn="just">
              <a:spcAft>
                <a:spcPts val="0"/>
              </a:spcAft>
            </a:pP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举办多领域多层次高端国际学术会议</a:t>
            </a:r>
            <a:r>
              <a:rPr lang="en-US" altLang="zh-CN" sz="1600" b="1" kern="100" dirty="0">
                <a:solidFill>
                  <a:srgbClr val="C00000"/>
                </a:solidFill>
                <a:latin typeface="微软雅黑" panose="020B0503020204020204" pitchFamily="34" charset="-122"/>
                <a:ea typeface="微软雅黑" panose="020B0503020204020204" pitchFamily="34" charset="-122"/>
              </a:rPr>
              <a:t>30</a:t>
            </a:r>
            <a:r>
              <a:rPr lang="zh-CN" altLang="zh-CN" sz="1600" b="1" kern="100" dirty="0">
                <a:solidFill>
                  <a:srgbClr val="C00000"/>
                </a:solidFill>
                <a:latin typeface="微软雅黑" panose="020B0503020204020204" pitchFamily="34" charset="-122"/>
                <a:ea typeface="微软雅黑" panose="020B0503020204020204" pitchFamily="34" charset="-122"/>
              </a:rPr>
              <a:t>余场</a:t>
            </a:r>
            <a:endParaRPr lang="en-US" altLang="zh-CN" sz="1600" b="1" kern="100" dirty="0">
              <a:solidFill>
                <a:srgbClr val="C00000"/>
              </a:solidFill>
              <a:latin typeface="微软雅黑" panose="020B0503020204020204" pitchFamily="34" charset="-122"/>
              <a:ea typeface="微软雅黑" panose="020B0503020204020204" pitchFamily="34" charset="-122"/>
            </a:endParaRPr>
          </a:p>
          <a:p>
            <a:pPr indent="304800" algn="just">
              <a:spcAft>
                <a:spcPts val="0"/>
              </a:spcAft>
            </a:pP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邀请</a:t>
            </a:r>
            <a:r>
              <a:rPr lang="en-US" altLang="zh-CN" sz="1600" b="1" kern="100" dirty="0">
                <a:solidFill>
                  <a:srgbClr val="C00000"/>
                </a:solidFill>
                <a:latin typeface="微软雅黑" panose="020B0503020204020204" pitchFamily="34" charset="-122"/>
                <a:ea typeface="微软雅黑" panose="020B0503020204020204" pitchFamily="34" charset="-122"/>
              </a:rPr>
              <a:t>50</a:t>
            </a:r>
            <a:r>
              <a:rPr lang="zh-CN" altLang="zh-CN" sz="1600" b="1" kern="100" dirty="0">
                <a:solidFill>
                  <a:srgbClr val="C00000"/>
                </a:solidFill>
                <a:latin typeface="微软雅黑" panose="020B0503020204020204" pitchFamily="34" charset="-122"/>
                <a:ea typeface="微软雅黑" panose="020B0503020204020204" pitchFamily="34" charset="-122"/>
              </a:rPr>
              <a:t>个国家</a:t>
            </a:r>
            <a:r>
              <a:rPr lang="en-US" altLang="zh-CN" sz="1600" b="1" kern="100" dirty="0">
                <a:solidFill>
                  <a:srgbClr val="C00000"/>
                </a:solidFill>
                <a:latin typeface="微软雅黑" panose="020B0503020204020204" pitchFamily="34" charset="-122"/>
                <a:ea typeface="微软雅黑" panose="020B0503020204020204" pitchFamily="34" charset="-122"/>
              </a:rPr>
              <a:t>260</a:t>
            </a:r>
            <a:r>
              <a:rPr lang="zh-CN" altLang="zh-CN" sz="1600" b="1" kern="100" dirty="0">
                <a:solidFill>
                  <a:srgbClr val="C00000"/>
                </a:solidFill>
                <a:latin typeface="微软雅黑" panose="020B0503020204020204" pitchFamily="34" charset="-122"/>
                <a:ea typeface="微软雅黑" panose="020B0503020204020204" pitchFamily="34" charset="-122"/>
              </a:rPr>
              <a:t>名著名学者</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举办讲座</a:t>
            </a:r>
            <a:r>
              <a:rPr lang="en-US" altLang="zh-CN" sz="1600" b="1" kern="100" dirty="0">
                <a:solidFill>
                  <a:srgbClr val="C00000"/>
                </a:solidFill>
                <a:latin typeface="微软雅黑" panose="020B0503020204020204" pitchFamily="34" charset="-122"/>
                <a:ea typeface="微软雅黑" panose="020B0503020204020204" pitchFamily="34" charset="-122"/>
              </a:rPr>
              <a:t>250</a:t>
            </a:r>
            <a:r>
              <a:rPr lang="zh-CN" altLang="zh-CN" sz="1600" b="1" kern="100" dirty="0">
                <a:solidFill>
                  <a:srgbClr val="C00000"/>
                </a:solidFill>
                <a:latin typeface="微软雅黑" panose="020B0503020204020204" pitchFamily="34" charset="-122"/>
                <a:ea typeface="微软雅黑" panose="020B0503020204020204" pitchFamily="34" charset="-122"/>
              </a:rPr>
              <a:t>场</a:t>
            </a:r>
          </a:p>
        </p:txBody>
      </p:sp>
      <p:sp>
        <p:nvSpPr>
          <p:cNvPr id="5" name="矩形 4"/>
          <p:cNvSpPr/>
          <p:nvPr/>
        </p:nvSpPr>
        <p:spPr>
          <a:xfrm>
            <a:off x="4414839" y="4788847"/>
            <a:ext cx="4756905" cy="1785104"/>
          </a:xfrm>
          <a:prstGeom prst="rect">
            <a:avLst/>
          </a:prstGeom>
        </p:spPr>
        <p:txBody>
          <a:bodyPr wrap="square">
            <a:spAutoFit/>
          </a:bodyPr>
          <a:lstStyle/>
          <a:p>
            <a:r>
              <a:rPr lang="zh-CN" altLang="zh-CN" sz="1600" b="1" kern="100" dirty="0">
                <a:solidFill>
                  <a:srgbClr val="C00000"/>
                </a:solidFill>
                <a:latin typeface="微软雅黑" panose="020B0503020204020204" pitchFamily="34" charset="-122"/>
                <a:ea typeface="微软雅黑" panose="020B0503020204020204" pitchFamily="34" charset="-122"/>
              </a:rPr>
              <a:t>每学期</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聘请</a:t>
            </a:r>
            <a:r>
              <a:rPr lang="en-US" altLang="zh-CN" sz="1600" b="1" kern="100" dirty="0">
                <a:solidFill>
                  <a:srgbClr val="C00000"/>
                </a:solidFill>
                <a:latin typeface="微软雅黑" panose="020B0503020204020204" pitchFamily="34" charset="-122"/>
                <a:ea typeface="微软雅黑" panose="020B0503020204020204" pitchFamily="34" charset="-122"/>
              </a:rPr>
              <a:t>40</a:t>
            </a:r>
            <a:r>
              <a:rPr lang="zh-CN" altLang="zh-CN" sz="1600" b="1" kern="100" dirty="0">
                <a:solidFill>
                  <a:srgbClr val="C00000"/>
                </a:solidFill>
                <a:latin typeface="微软雅黑" panose="020B0503020204020204" pitchFamily="34" charset="-122"/>
                <a:ea typeface="微软雅黑" panose="020B0503020204020204" pitchFamily="34" charset="-122"/>
              </a:rPr>
              <a:t>至</a:t>
            </a:r>
            <a:r>
              <a:rPr lang="en-US" altLang="zh-CN" sz="1600" b="1" kern="100" dirty="0">
                <a:solidFill>
                  <a:srgbClr val="C00000"/>
                </a:solidFill>
                <a:latin typeface="微软雅黑" panose="020B0503020204020204" pitchFamily="34" charset="-122"/>
                <a:ea typeface="微软雅黑" panose="020B0503020204020204" pitchFamily="34" charset="-122"/>
              </a:rPr>
              <a:t>50</a:t>
            </a:r>
            <a:r>
              <a:rPr lang="zh-CN" altLang="zh-CN" sz="1600" b="1" kern="100" dirty="0">
                <a:solidFill>
                  <a:srgbClr val="C00000"/>
                </a:solidFill>
                <a:latin typeface="微软雅黑" panose="020B0503020204020204" pitchFamily="34" charset="-122"/>
                <a:ea typeface="微软雅黑" panose="020B0503020204020204" pitchFamily="34" charset="-122"/>
              </a:rPr>
              <a:t>位</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外籍专家</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承担本学科各专业基础语教学</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开设</a:t>
            </a:r>
            <a:r>
              <a:rPr lang="en-US" altLang="zh-CN" sz="1600" b="1" kern="100" dirty="0">
                <a:solidFill>
                  <a:srgbClr val="C00000"/>
                </a:solidFill>
                <a:latin typeface="微软雅黑" panose="020B0503020204020204" pitchFamily="34" charset="-122"/>
                <a:ea typeface="微软雅黑" panose="020B0503020204020204" pitchFamily="34" charset="-122"/>
              </a:rPr>
              <a:t>40</a:t>
            </a:r>
            <a:r>
              <a:rPr lang="zh-CN" altLang="zh-CN" sz="1600" b="1" kern="100" dirty="0">
                <a:solidFill>
                  <a:srgbClr val="C00000"/>
                </a:solidFill>
                <a:latin typeface="微软雅黑" panose="020B0503020204020204" pitchFamily="34" charset="-122"/>
                <a:ea typeface="微软雅黑" panose="020B0503020204020204" pitchFamily="34" charset="-122"/>
              </a:rPr>
              <a:t>余门</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“一带一路”</a:t>
            </a:r>
            <a:r>
              <a:rPr lang="zh-CN" altLang="en-US" sz="1400" kern="100" spc="-1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系列公共课程</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外籍讲席教授通过探究式教学法讲授</a:t>
            </a:r>
            <a:r>
              <a:rPr lang="zh-CN" altLang="zh-CN" sz="1600" b="1" kern="100" dirty="0">
                <a:solidFill>
                  <a:srgbClr val="C00000"/>
                </a:solidFill>
                <a:latin typeface="微软雅黑" panose="020B0503020204020204" pitchFamily="34" charset="-122"/>
                <a:ea typeface="微软雅黑" panose="020B0503020204020204" pitchFamily="34" charset="-122"/>
              </a:rPr>
              <a:t>学术前沿</a:t>
            </a:r>
            <a:endParaRPr lang="en-US" altLang="zh-CN" sz="1600" b="1" kern="100" dirty="0">
              <a:solidFill>
                <a:srgbClr val="C00000"/>
              </a:solidFill>
              <a:latin typeface="微软雅黑" panose="020B0503020204020204" pitchFamily="34" charset="-122"/>
              <a:ea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鼓励学生参加国内外各种学术交流活动</a:t>
            </a:r>
            <a:endParaRPr lang="en-US" altLang="zh-CN" sz="1400" kern="100" spc="-1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国家公派</a:t>
            </a:r>
            <a:r>
              <a:rPr lang="zh-CN" altLang="en-US" sz="1400" kern="100" spc="-1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校际交流项目</a:t>
            </a:r>
            <a:r>
              <a:rPr lang="zh-CN" altLang="zh-CN" sz="1600" b="1" kern="100" dirty="0">
                <a:solidFill>
                  <a:srgbClr val="C00000"/>
                </a:solidFill>
                <a:latin typeface="微软雅黑" panose="020B0503020204020204" pitchFamily="34" charset="-122"/>
                <a:ea typeface="微软雅黑" panose="020B0503020204020204" pitchFamily="34" charset="-122"/>
              </a:rPr>
              <a:t>赴境外</a:t>
            </a:r>
            <a:r>
              <a:rPr lang="en-US" altLang="zh-CN" sz="1600" b="1" kern="100" dirty="0">
                <a:solidFill>
                  <a:srgbClr val="C00000"/>
                </a:solidFill>
                <a:latin typeface="微软雅黑" panose="020B0503020204020204" pitchFamily="34" charset="-122"/>
                <a:ea typeface="微软雅黑" panose="020B0503020204020204" pitchFamily="34" charset="-122"/>
              </a:rPr>
              <a:t>1000</a:t>
            </a:r>
            <a:r>
              <a:rPr lang="zh-CN" altLang="zh-CN" sz="1600" b="1" kern="100" dirty="0">
                <a:solidFill>
                  <a:srgbClr val="C00000"/>
                </a:solidFill>
                <a:latin typeface="微软雅黑" panose="020B0503020204020204" pitchFamily="34" charset="-122"/>
                <a:ea typeface="微软雅黑" panose="020B0503020204020204" pitchFamily="34" charset="-122"/>
              </a:rPr>
              <a:t>余人次</a:t>
            </a:r>
            <a:endParaRPr lang="en-US" altLang="zh-CN" sz="1600" b="1" kern="100" dirty="0">
              <a:solidFill>
                <a:srgbClr val="C00000"/>
              </a:solidFill>
              <a:latin typeface="微软雅黑" panose="020B0503020204020204" pitchFamily="34" charset="-122"/>
              <a:ea typeface="微软雅黑" panose="020B0503020204020204" pitchFamily="34" charset="-122"/>
            </a:endParaRPr>
          </a:p>
          <a:p>
            <a:r>
              <a:rPr lang="zh-CN" altLang="zh-CN" sz="1400" kern="100" spc="-100" dirty="0">
                <a:latin typeface="微软雅黑" panose="020B0503020204020204" pitchFamily="34" charset="-122"/>
                <a:ea typeface="微软雅黑" panose="020B0503020204020204" pitchFamily="34" charset="-122"/>
                <a:cs typeface="微软雅黑" panose="020B0503020204020204" pitchFamily="34" charset="-122"/>
              </a:rPr>
              <a:t>常年组织赴“一带一路”沿线国家开展</a:t>
            </a:r>
            <a:r>
              <a:rPr lang="zh-CN" altLang="zh-CN" sz="1600" b="1" kern="100" dirty="0">
                <a:solidFill>
                  <a:srgbClr val="C00000"/>
                </a:solidFill>
                <a:latin typeface="微软雅黑" panose="020B0503020204020204" pitchFamily="34" charset="-122"/>
                <a:ea typeface="微软雅黑" panose="020B0503020204020204" pitchFamily="34" charset="-122"/>
              </a:rPr>
              <a:t>实地调研</a:t>
            </a:r>
          </a:p>
        </p:txBody>
      </p:sp>
      <p:sp>
        <p:nvSpPr>
          <p:cNvPr id="19" name="矩形 18"/>
          <p:cNvSpPr/>
          <p:nvPr/>
        </p:nvSpPr>
        <p:spPr>
          <a:xfrm>
            <a:off x="4160992" y="4361675"/>
            <a:ext cx="4891942" cy="418191"/>
          </a:xfrm>
          <a:prstGeom prst="rect">
            <a:avLst/>
          </a:prstGeom>
        </p:spPr>
        <p:txBody>
          <a:bodyPr wrap="square">
            <a:spAutoFit/>
          </a:bodyPr>
          <a:lstStyle/>
          <a:p>
            <a:pPr>
              <a:lnSpc>
                <a:spcPct val="150000"/>
              </a:lnSpc>
            </a:pPr>
            <a:r>
              <a:rPr lang="zh-CN" altLang="en-US" sz="1600" b="1" kern="100" dirty="0">
                <a:solidFill>
                  <a:srgbClr val="C00000"/>
                </a:solidFill>
                <a:latin typeface="微软雅黑" panose="020B0503020204020204" pitchFamily="34" charset="-122"/>
                <a:ea typeface="微软雅黑" panose="020B0503020204020204" pitchFamily="34" charset="-122"/>
              </a:rPr>
              <a:t>开拓学生国际视野，提升国际化人才培养层次</a:t>
            </a:r>
          </a:p>
        </p:txBody>
      </p:sp>
      <p:sp>
        <p:nvSpPr>
          <p:cNvPr id="20" name="矩形 19"/>
          <p:cNvSpPr/>
          <p:nvPr/>
        </p:nvSpPr>
        <p:spPr>
          <a:xfrm>
            <a:off x="8373401" y="4057791"/>
            <a:ext cx="4336081" cy="418191"/>
          </a:xfrm>
          <a:prstGeom prst="rect">
            <a:avLst/>
          </a:prstGeom>
        </p:spPr>
        <p:txBody>
          <a:bodyPr wrap="square">
            <a:spAutoFit/>
          </a:bodyPr>
          <a:lstStyle/>
          <a:p>
            <a:pPr>
              <a:lnSpc>
                <a:spcPct val="150000"/>
              </a:lnSpc>
            </a:pPr>
            <a:r>
              <a:rPr lang="zh-CN" altLang="en-US" sz="1600" b="1" kern="100" dirty="0">
                <a:solidFill>
                  <a:srgbClr val="C00000"/>
                </a:solidFill>
                <a:latin typeface="微软雅黑" panose="020B0503020204020204" pitchFamily="34" charset="-122"/>
                <a:ea typeface="微软雅黑" panose="020B0503020204020204" pitchFamily="34" charset="-122"/>
              </a:rPr>
              <a:t>主动作为服务大局，获得广泛国际赞誉</a:t>
            </a:r>
          </a:p>
        </p:txBody>
      </p:sp>
      <p:sp>
        <p:nvSpPr>
          <p:cNvPr id="4" name="矩形 3"/>
          <p:cNvSpPr/>
          <p:nvPr/>
        </p:nvSpPr>
        <p:spPr>
          <a:xfrm>
            <a:off x="8520572" y="4493944"/>
            <a:ext cx="3409951" cy="1863011"/>
          </a:xfrm>
          <a:prstGeom prst="rect">
            <a:avLst/>
          </a:prstGeom>
        </p:spPr>
        <p:txBody>
          <a:bodyPr wrap="square">
            <a:spAutoFit/>
          </a:bodyPr>
          <a:lstStyle/>
          <a:p>
            <a:pPr algn="just">
              <a:lnSpc>
                <a:spcPct val="114000"/>
              </a:lnSpc>
            </a:pPr>
            <a:r>
              <a:rPr lang="zh-CN" altLang="en-US" sz="1400" spc="-100" dirty="0">
                <a:latin typeface="微软雅黑" panose="020B0503020204020204" pitchFamily="34" charset="-122"/>
                <a:ea typeface="微软雅黑" panose="020B0503020204020204" pitchFamily="34" charset="-122"/>
              </a:rPr>
              <a:t>疫情期间，将国家卫健委印发的《新型冠状病毒肺炎防控方案》（一至六版）、《新型冠状病毒肺炎诊疗方案》（第七版）等重要</a:t>
            </a:r>
            <a:r>
              <a:rPr lang="zh-CN" altLang="en-US" sz="1600" b="1" kern="100" dirty="0">
                <a:solidFill>
                  <a:srgbClr val="C00000"/>
                </a:solidFill>
                <a:latin typeface="微软雅黑" panose="020B0503020204020204" pitchFamily="34" charset="-122"/>
                <a:ea typeface="微软雅黑" panose="020B0503020204020204" pitchFamily="34" charset="-122"/>
              </a:rPr>
              <a:t>疫情防控和治疗专业指导性文献翻译成阿拉伯语和英语</a:t>
            </a:r>
            <a:r>
              <a:rPr lang="zh-CN" altLang="en-US" sz="1400" spc="-100" dirty="0">
                <a:latin typeface="微软雅黑" panose="020B0503020204020204" pitchFamily="34" charset="-122"/>
                <a:ea typeface="微软雅黑" panose="020B0503020204020204" pitchFamily="34" charset="-122"/>
              </a:rPr>
              <a:t>，为阿拉伯国家和国际社会提供专业的防疫经验，充分彰显“病毒无国界、全球共命运”的国际担当。</a:t>
            </a:r>
          </a:p>
        </p:txBody>
      </p:sp>
      <p:pic>
        <p:nvPicPr>
          <p:cNvPr id="27" name="图片 2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3238"/>
          <a:stretch>
            <a:fillRect/>
          </a:stretch>
        </p:blipFill>
        <p:spPr>
          <a:xfrm>
            <a:off x="4184248" y="1319552"/>
            <a:ext cx="4189153" cy="2720001"/>
          </a:xfrm>
          <a:prstGeom prst="rect">
            <a:avLst/>
          </a:prstGeom>
          <a:ln>
            <a:noFill/>
          </a:ln>
          <a:effectLst>
            <a:outerShdw blurRad="292100" dist="139700" dir="2700000" algn="tl" rotWithShape="0">
              <a:srgbClr val="333333">
                <a:alpha val="65000"/>
              </a:srgbClr>
            </a:outerShdw>
          </a:effectLst>
        </p:spPr>
      </p:pic>
      <p:grpSp>
        <p:nvGrpSpPr>
          <p:cNvPr id="34" name="组合 33"/>
          <p:cNvGrpSpPr/>
          <p:nvPr/>
        </p:nvGrpSpPr>
        <p:grpSpPr>
          <a:xfrm>
            <a:off x="0" y="6705904"/>
            <a:ext cx="12192000" cy="150435"/>
            <a:chOff x="0" y="2714172"/>
            <a:chExt cx="3686629" cy="1429658"/>
          </a:xfrm>
        </p:grpSpPr>
        <p:sp>
          <p:nvSpPr>
            <p:cNvPr id="35" name="矩形 34"/>
            <p:cNvSpPr/>
            <p:nvPr/>
          </p:nvSpPr>
          <p:spPr>
            <a:xfrm>
              <a:off x="0" y="2714172"/>
              <a:ext cx="3686629" cy="14296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0" y="3429001"/>
              <a:ext cx="3686629" cy="714829"/>
            </a:xfrm>
            <a:prstGeom prst="rect">
              <a:avLst/>
            </a:prstGeom>
            <a:solidFill>
              <a:srgbClr val="BC1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矩形 37"/>
          <p:cNvSpPr/>
          <p:nvPr/>
        </p:nvSpPr>
        <p:spPr>
          <a:xfrm flipH="1">
            <a:off x="0" y="0"/>
            <a:ext cx="12192000"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39" name="矩形 38"/>
          <p:cNvSpPr/>
          <p:nvPr/>
        </p:nvSpPr>
        <p:spPr>
          <a:xfrm flipH="1">
            <a:off x="9129252" y="218044"/>
            <a:ext cx="3062748" cy="1339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0" name="矩形 39"/>
          <p:cNvSpPr/>
          <p:nvPr/>
        </p:nvSpPr>
        <p:spPr>
          <a:xfrm flipH="1">
            <a:off x="10225548" y="445101"/>
            <a:ext cx="1966452" cy="133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nvGrpSpPr>
          <p:cNvPr id="42" name="组合 41"/>
          <p:cNvGrpSpPr/>
          <p:nvPr/>
        </p:nvGrpSpPr>
        <p:grpSpPr>
          <a:xfrm>
            <a:off x="562611" y="351909"/>
            <a:ext cx="1009408" cy="501038"/>
            <a:chOff x="680598" y="541180"/>
            <a:chExt cx="1009408" cy="501038"/>
          </a:xfrm>
        </p:grpSpPr>
        <p:sp>
          <p:nvSpPr>
            <p:cNvPr id="43" name="矩形 42"/>
            <p:cNvSpPr/>
            <p:nvPr/>
          </p:nvSpPr>
          <p:spPr>
            <a:xfrm>
              <a:off x="680598" y="541183"/>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endParaRPr>
            </a:p>
          </p:txBody>
        </p:sp>
        <p:sp>
          <p:nvSpPr>
            <p:cNvPr id="44" name="矩形 43"/>
            <p:cNvSpPr/>
            <p:nvPr/>
          </p:nvSpPr>
          <p:spPr>
            <a:xfrm>
              <a:off x="950985" y="541182"/>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5" name="矩形 44"/>
            <p:cNvSpPr/>
            <p:nvPr/>
          </p:nvSpPr>
          <p:spPr>
            <a:xfrm>
              <a:off x="1243209" y="541181"/>
              <a:ext cx="194474" cy="501035"/>
            </a:xfrm>
            <a:prstGeom prst="rect">
              <a:avLst/>
            </a:prstGeom>
            <a:solidFill>
              <a:srgbClr val="3033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6" name="矩形 45"/>
            <p:cNvSpPr/>
            <p:nvPr/>
          </p:nvSpPr>
          <p:spPr>
            <a:xfrm>
              <a:off x="1495532" y="541180"/>
              <a:ext cx="194474" cy="501035"/>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2.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17.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3994</Words>
  <Application>Microsoft Office PowerPoint</Application>
  <PresentationFormat>宽屏</PresentationFormat>
  <Paragraphs>318</Paragraphs>
  <Slides>37</Slides>
  <Notes>13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HarmonyOS Sans SC</vt:lpstr>
      <vt:lpstr>HarmonyOS Sans SC Light</vt:lpstr>
      <vt:lpstr>HarmonyOS Sans SC Medium</vt:lpstr>
      <vt:lpstr>等线</vt:lpstr>
      <vt:lpstr>等线 Light</vt:lpstr>
      <vt:lpstr>思源黑体 CN Light</vt:lpstr>
      <vt:lpstr>宋体</vt:lpstr>
      <vt:lpstr>微软雅黑</vt:lpstr>
      <vt:lpstr>字魂59号-创粗黑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Jiewei Wu</cp:lastModifiedBy>
  <cp:revision>495</cp:revision>
  <dcterms:created xsi:type="dcterms:W3CDTF">2018-08-17T02:09:00Z</dcterms:created>
  <dcterms:modified xsi:type="dcterms:W3CDTF">2022-01-20T04:30:53Z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2052-11.1.0.9912</vt:lpwstr>
  </property>
</Properties>
</file>